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65" r:id="rId3"/>
    <p:sldId id="266" r:id="rId4"/>
    <p:sldId id="270" r:id="rId5"/>
    <p:sldId id="271" r:id="rId6"/>
    <p:sldId id="272" r:id="rId7"/>
    <p:sldId id="273" r:id="rId8"/>
    <p:sldId id="274" r:id="rId9"/>
    <p:sldId id="308" r:id="rId10"/>
    <p:sldId id="285" r:id="rId11"/>
    <p:sldId id="286" r:id="rId12"/>
    <p:sldId id="326" r:id="rId13"/>
    <p:sldId id="290" r:id="rId14"/>
    <p:sldId id="289" r:id="rId15"/>
    <p:sldId id="292" r:id="rId16"/>
    <p:sldId id="304" r:id="rId17"/>
    <p:sldId id="302" r:id="rId18"/>
    <p:sldId id="303" r:id="rId19"/>
    <p:sldId id="314" r:id="rId20"/>
    <p:sldId id="319" r:id="rId21"/>
    <p:sldId id="328" r:id="rId22"/>
    <p:sldId id="327" r:id="rId23"/>
    <p:sldId id="323" r:id="rId24"/>
    <p:sldId id="320" r:id="rId25"/>
    <p:sldId id="318" r:id="rId26"/>
    <p:sldId id="324" r:id="rId27"/>
    <p:sldId id="312" r:id="rId28"/>
    <p:sldId id="311" r:id="rId29"/>
    <p:sldId id="310" r:id="rId30"/>
    <p:sldId id="317" r:id="rId31"/>
    <p:sldId id="295" r:id="rId32"/>
    <p:sldId id="276" r:id="rId33"/>
    <p:sldId id="282" r:id="rId34"/>
    <p:sldId id="283" r:id="rId35"/>
    <p:sldId id="277" r:id="rId36"/>
    <p:sldId id="264" r:id="rId37"/>
    <p:sldId id="325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m%20Abrams\Documents\PID%202012%20AN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Sam%20Abrams\Documents\PID%202012%20AN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Sam%20Abrams\Documents\Pew%20PID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Book2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Sam%20Abrams\Documents\Abortion%20Diff%20Data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493713079254"/>
          <c:y val="3.1362106170929903E-2"/>
          <c:w val="0.85843821175245605"/>
          <c:h val="0.801258251809433"/>
        </c:manualLayout>
      </c:layout>
      <c:lineChart>
        <c:grouping val="standard"/>
        <c:varyColors val="0"/>
        <c:ser>
          <c:idx val="0"/>
          <c:order val="0"/>
          <c:tx>
            <c:strRef>
              <c:f>Sheet1!$D$10</c:f>
              <c:strCache>
                <c:ptCount val="1"/>
                <c:pt idx="0">
                  <c:v>Liberal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Sheet1!$C$11:$C$49</c:f>
              <c:numCache>
                <c:formatCode>General</c:formatCode>
                <c:ptCount val="39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</c:numCache>
            </c:numRef>
          </c:cat>
          <c:val>
            <c:numRef>
              <c:f>Sheet1!$D$11:$D$49</c:f>
              <c:numCache>
                <c:formatCode>General</c:formatCode>
                <c:ptCount val="39"/>
                <c:pt idx="0">
                  <c:v>30.5</c:v>
                </c:pt>
                <c:pt idx="1">
                  <c:v>30.1</c:v>
                </c:pt>
                <c:pt idx="2">
                  <c:v>28.8</c:v>
                </c:pt>
                <c:pt idx="3">
                  <c:v>28.9</c:v>
                </c:pt>
                <c:pt idx="4">
                  <c:v>28.2</c:v>
                </c:pt>
                <c:pt idx="5">
                  <c:v>26.85</c:v>
                </c:pt>
                <c:pt idx="6">
                  <c:v>25.5</c:v>
                </c:pt>
                <c:pt idx="7">
                  <c:v>27.55</c:v>
                </c:pt>
                <c:pt idx="8">
                  <c:v>29.6</c:v>
                </c:pt>
                <c:pt idx="9">
                  <c:v>23.5</c:v>
                </c:pt>
                <c:pt idx="10">
                  <c:v>24</c:v>
                </c:pt>
                <c:pt idx="11">
                  <c:v>25.2</c:v>
                </c:pt>
                <c:pt idx="12">
                  <c:v>23.8</c:v>
                </c:pt>
                <c:pt idx="13">
                  <c:v>30.2</c:v>
                </c:pt>
                <c:pt idx="14">
                  <c:v>28.2</c:v>
                </c:pt>
                <c:pt idx="15">
                  <c:v>28.4</c:v>
                </c:pt>
                <c:pt idx="16">
                  <c:v>27.1</c:v>
                </c:pt>
                <c:pt idx="17">
                  <c:v>27.8</c:v>
                </c:pt>
                <c:pt idx="18">
                  <c:v>27.25</c:v>
                </c:pt>
                <c:pt idx="19">
                  <c:v>26.7</c:v>
                </c:pt>
                <c:pt idx="20">
                  <c:v>27</c:v>
                </c:pt>
                <c:pt idx="21">
                  <c:v>26.2</c:v>
                </c:pt>
                <c:pt idx="22">
                  <c:v>25.4</c:v>
                </c:pt>
                <c:pt idx="23">
                  <c:v>27.05</c:v>
                </c:pt>
                <c:pt idx="24">
                  <c:v>28.7</c:v>
                </c:pt>
                <c:pt idx="25">
                  <c:v>27.6</c:v>
                </c:pt>
                <c:pt idx="26">
                  <c:v>26.5</c:v>
                </c:pt>
                <c:pt idx="27">
                  <c:v>26.35</c:v>
                </c:pt>
                <c:pt idx="28">
                  <c:v>26.2</c:v>
                </c:pt>
                <c:pt idx="29">
                  <c:v>25.2</c:v>
                </c:pt>
                <c:pt idx="30">
                  <c:v>24.2</c:v>
                </c:pt>
                <c:pt idx="31">
                  <c:v>25.2</c:v>
                </c:pt>
                <c:pt idx="32">
                  <c:v>26.2</c:v>
                </c:pt>
                <c:pt idx="33">
                  <c:v>25.95</c:v>
                </c:pt>
                <c:pt idx="34">
                  <c:v>25.7</c:v>
                </c:pt>
                <c:pt idx="35">
                  <c:v>27.15</c:v>
                </c:pt>
                <c:pt idx="36">
                  <c:v>28.6</c:v>
                </c:pt>
                <c:pt idx="37">
                  <c:v>27.8</c:v>
                </c:pt>
                <c:pt idx="38">
                  <c:v>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Sheet1!$E$10</c:f>
              <c:strCache>
                <c:ptCount val="1"/>
                <c:pt idx="0">
                  <c:v>Moderate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Sheet1!$C$11:$C$49</c:f>
              <c:numCache>
                <c:formatCode>General</c:formatCode>
                <c:ptCount val="39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</c:numCache>
            </c:numRef>
          </c:cat>
          <c:val>
            <c:numRef>
              <c:f>Sheet1!$E$11:$E$49</c:f>
              <c:numCache>
                <c:formatCode>General</c:formatCode>
                <c:ptCount val="39"/>
                <c:pt idx="0">
                  <c:v>40</c:v>
                </c:pt>
                <c:pt idx="1">
                  <c:v>40</c:v>
                </c:pt>
                <c:pt idx="2">
                  <c:v>39.9</c:v>
                </c:pt>
                <c:pt idx="3">
                  <c:v>38.799999999999997</c:v>
                </c:pt>
                <c:pt idx="4">
                  <c:v>38.299999999999997</c:v>
                </c:pt>
                <c:pt idx="5">
                  <c:v>39.5</c:v>
                </c:pt>
                <c:pt idx="6">
                  <c:v>40.700000000000003</c:v>
                </c:pt>
                <c:pt idx="7">
                  <c:v>40.299999999999997</c:v>
                </c:pt>
                <c:pt idx="8">
                  <c:v>39.9</c:v>
                </c:pt>
                <c:pt idx="9">
                  <c:v>41.4</c:v>
                </c:pt>
                <c:pt idx="10">
                  <c:v>40.299999999999997</c:v>
                </c:pt>
                <c:pt idx="11">
                  <c:v>38.700000000000003</c:v>
                </c:pt>
                <c:pt idx="12">
                  <c:v>41.3</c:v>
                </c:pt>
                <c:pt idx="13">
                  <c:v>38.200000000000003</c:v>
                </c:pt>
                <c:pt idx="14">
                  <c:v>36.299999999999997</c:v>
                </c:pt>
                <c:pt idx="15">
                  <c:v>39.299999999999997</c:v>
                </c:pt>
                <c:pt idx="16">
                  <c:v>36.200000000000003</c:v>
                </c:pt>
                <c:pt idx="17">
                  <c:v>40</c:v>
                </c:pt>
                <c:pt idx="18">
                  <c:v>38.549999999999997</c:v>
                </c:pt>
                <c:pt idx="19">
                  <c:v>37.1</c:v>
                </c:pt>
                <c:pt idx="20">
                  <c:v>36.4</c:v>
                </c:pt>
                <c:pt idx="21">
                  <c:v>37.25</c:v>
                </c:pt>
                <c:pt idx="22">
                  <c:v>38.1</c:v>
                </c:pt>
                <c:pt idx="23">
                  <c:v>37.35</c:v>
                </c:pt>
                <c:pt idx="24">
                  <c:v>36.6</c:v>
                </c:pt>
                <c:pt idx="25">
                  <c:v>38.25</c:v>
                </c:pt>
                <c:pt idx="26">
                  <c:v>39.9</c:v>
                </c:pt>
                <c:pt idx="27">
                  <c:v>39.549999999999997</c:v>
                </c:pt>
                <c:pt idx="28">
                  <c:v>39.200000000000003</c:v>
                </c:pt>
                <c:pt idx="29">
                  <c:v>38.35</c:v>
                </c:pt>
                <c:pt idx="30">
                  <c:v>37.5</c:v>
                </c:pt>
                <c:pt idx="31">
                  <c:v>38.25</c:v>
                </c:pt>
                <c:pt idx="32">
                  <c:v>39</c:v>
                </c:pt>
                <c:pt idx="33">
                  <c:v>38.799999999999997</c:v>
                </c:pt>
                <c:pt idx="34">
                  <c:v>38.6</c:v>
                </c:pt>
                <c:pt idx="35">
                  <c:v>38.1</c:v>
                </c:pt>
                <c:pt idx="36">
                  <c:v>37.6</c:v>
                </c:pt>
                <c:pt idx="37">
                  <c:v>38.049999999999997</c:v>
                </c:pt>
                <c:pt idx="38">
                  <c:v>38.5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Sheet1!$F$10</c:f>
              <c:strCache>
                <c:ptCount val="1"/>
                <c:pt idx="0">
                  <c:v>Conservative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Sheet1!$C$11:$C$49</c:f>
              <c:numCache>
                <c:formatCode>General</c:formatCode>
                <c:ptCount val="39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</c:numCache>
            </c:numRef>
          </c:cat>
          <c:val>
            <c:numRef>
              <c:f>Sheet1!$F$11:$F$49</c:f>
              <c:numCache>
                <c:formatCode>General</c:formatCode>
                <c:ptCount val="39"/>
                <c:pt idx="0">
                  <c:v>29.5</c:v>
                </c:pt>
                <c:pt idx="1">
                  <c:v>29.9</c:v>
                </c:pt>
                <c:pt idx="2">
                  <c:v>31.3</c:v>
                </c:pt>
                <c:pt idx="3">
                  <c:v>32.299999999999997</c:v>
                </c:pt>
                <c:pt idx="4">
                  <c:v>33.5</c:v>
                </c:pt>
                <c:pt idx="5">
                  <c:v>33.65</c:v>
                </c:pt>
                <c:pt idx="6">
                  <c:v>33.799999999999997</c:v>
                </c:pt>
                <c:pt idx="7">
                  <c:v>32.15</c:v>
                </c:pt>
                <c:pt idx="8">
                  <c:v>30.5</c:v>
                </c:pt>
                <c:pt idx="9">
                  <c:v>35.1</c:v>
                </c:pt>
                <c:pt idx="10">
                  <c:v>35.700000000000003</c:v>
                </c:pt>
                <c:pt idx="11">
                  <c:v>36.1</c:v>
                </c:pt>
                <c:pt idx="12">
                  <c:v>34.9</c:v>
                </c:pt>
                <c:pt idx="13">
                  <c:v>31.6</c:v>
                </c:pt>
                <c:pt idx="14">
                  <c:v>35.5</c:v>
                </c:pt>
                <c:pt idx="15">
                  <c:v>32.299999999999997</c:v>
                </c:pt>
                <c:pt idx="16">
                  <c:v>36.700000000000003</c:v>
                </c:pt>
                <c:pt idx="17">
                  <c:v>32.200000000000003</c:v>
                </c:pt>
                <c:pt idx="18">
                  <c:v>34.200000000000003</c:v>
                </c:pt>
                <c:pt idx="19">
                  <c:v>36.200000000000003</c:v>
                </c:pt>
                <c:pt idx="20">
                  <c:v>36.6</c:v>
                </c:pt>
                <c:pt idx="21">
                  <c:v>36.549999999999997</c:v>
                </c:pt>
                <c:pt idx="22">
                  <c:v>36.5</c:v>
                </c:pt>
                <c:pt idx="23">
                  <c:v>35.6</c:v>
                </c:pt>
                <c:pt idx="24">
                  <c:v>34.700000000000003</c:v>
                </c:pt>
                <c:pt idx="25">
                  <c:v>34.15</c:v>
                </c:pt>
                <c:pt idx="26">
                  <c:v>33.6</c:v>
                </c:pt>
                <c:pt idx="27">
                  <c:v>34.1</c:v>
                </c:pt>
                <c:pt idx="28">
                  <c:v>34.6</c:v>
                </c:pt>
                <c:pt idx="29">
                  <c:v>36.450000000000003</c:v>
                </c:pt>
                <c:pt idx="30">
                  <c:v>38.299999999999997</c:v>
                </c:pt>
                <c:pt idx="31">
                  <c:v>36.549999999999997</c:v>
                </c:pt>
                <c:pt idx="32">
                  <c:v>34.799999999999997</c:v>
                </c:pt>
                <c:pt idx="33">
                  <c:v>35.25</c:v>
                </c:pt>
                <c:pt idx="34">
                  <c:v>35.700000000000003</c:v>
                </c:pt>
                <c:pt idx="35">
                  <c:v>34.75</c:v>
                </c:pt>
                <c:pt idx="36">
                  <c:v>33.799999999999997</c:v>
                </c:pt>
                <c:pt idx="37">
                  <c:v>34.15</c:v>
                </c:pt>
                <c:pt idx="38">
                  <c:v>34.5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93280"/>
        <c:axId val="100999168"/>
      </c:lineChart>
      <c:catAx>
        <c:axId val="10099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9991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09991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0993280"/>
        <c:crossesAt val="1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9.7024214948338003E-2"/>
          <c:y val="0.915601316845711"/>
          <c:w val="0.86808138652089994"/>
          <c:h val="8.1486183777610702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724001508609104E-2"/>
          <c:y val="2.8828350665537E-2"/>
          <c:w val="0.87293478344532505"/>
          <c:h val="0.79355240877148403"/>
        </c:manualLayout>
      </c:layout>
      <c:lineChart>
        <c:grouping val="standard"/>
        <c:varyColors val="0"/>
        <c:ser>
          <c:idx val="0"/>
          <c:order val="0"/>
          <c:tx>
            <c:strRef>
              <c:f>Sheet1!$D$7</c:f>
              <c:strCache>
                <c:ptCount val="1"/>
                <c:pt idx="0">
                  <c:v>Strong and Weak Democrats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Sheet1!$C$8:$C$23</c:f>
              <c:numCache>
                <c:formatCode>General</c:formatCode>
                <c:ptCount val="16"/>
                <c:pt idx="0">
                  <c:v>1952</c:v>
                </c:pt>
                <c:pt idx="1">
                  <c:v>1956</c:v>
                </c:pt>
                <c:pt idx="2">
                  <c:v>1960</c:v>
                </c:pt>
                <c:pt idx="3">
                  <c:v>1964</c:v>
                </c:pt>
                <c:pt idx="4">
                  <c:v>1968</c:v>
                </c:pt>
                <c:pt idx="5">
                  <c:v>1972</c:v>
                </c:pt>
                <c:pt idx="6">
                  <c:v>1976</c:v>
                </c:pt>
                <c:pt idx="7">
                  <c:v>1980</c:v>
                </c:pt>
                <c:pt idx="8">
                  <c:v>1984</c:v>
                </c:pt>
                <c:pt idx="9">
                  <c:v>1988</c:v>
                </c:pt>
                <c:pt idx="10">
                  <c:v>1992</c:v>
                </c:pt>
                <c:pt idx="11">
                  <c:v>1996</c:v>
                </c:pt>
                <c:pt idx="12">
                  <c:v>2000</c:v>
                </c:pt>
                <c:pt idx="13">
                  <c:v>2004</c:v>
                </c:pt>
                <c:pt idx="14">
                  <c:v>2008</c:v>
                </c:pt>
                <c:pt idx="15">
                  <c:v>2012</c:v>
                </c:pt>
              </c:numCache>
            </c:numRef>
          </c:cat>
          <c:val>
            <c:numRef>
              <c:f>Sheet1!$D$8:$D$23</c:f>
              <c:numCache>
                <c:formatCode>General</c:formatCode>
                <c:ptCount val="16"/>
                <c:pt idx="0">
                  <c:v>49</c:v>
                </c:pt>
                <c:pt idx="1">
                  <c:v>46</c:v>
                </c:pt>
                <c:pt idx="2">
                  <c:v>47</c:v>
                </c:pt>
                <c:pt idx="3">
                  <c:v>52</c:v>
                </c:pt>
                <c:pt idx="4">
                  <c:v>46</c:v>
                </c:pt>
                <c:pt idx="5">
                  <c:v>40</c:v>
                </c:pt>
                <c:pt idx="6">
                  <c:v>40</c:v>
                </c:pt>
                <c:pt idx="7">
                  <c:v>41</c:v>
                </c:pt>
                <c:pt idx="8">
                  <c:v>37</c:v>
                </c:pt>
                <c:pt idx="9">
                  <c:v>36</c:v>
                </c:pt>
                <c:pt idx="10">
                  <c:v>35</c:v>
                </c:pt>
                <c:pt idx="11">
                  <c:v>37</c:v>
                </c:pt>
                <c:pt idx="12">
                  <c:v>34</c:v>
                </c:pt>
                <c:pt idx="13">
                  <c:v>33</c:v>
                </c:pt>
                <c:pt idx="14">
                  <c:v>34</c:v>
                </c:pt>
                <c:pt idx="15">
                  <c:v>34.9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Sheet1!$E$7</c:f>
              <c:strCache>
                <c:ptCount val="1"/>
                <c:pt idx="0">
                  <c:v>Indepedents including Leaners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Sheet1!$C$8:$C$23</c:f>
              <c:numCache>
                <c:formatCode>General</c:formatCode>
                <c:ptCount val="16"/>
                <c:pt idx="0">
                  <c:v>1952</c:v>
                </c:pt>
                <c:pt idx="1">
                  <c:v>1956</c:v>
                </c:pt>
                <c:pt idx="2">
                  <c:v>1960</c:v>
                </c:pt>
                <c:pt idx="3">
                  <c:v>1964</c:v>
                </c:pt>
                <c:pt idx="4">
                  <c:v>1968</c:v>
                </c:pt>
                <c:pt idx="5">
                  <c:v>1972</c:v>
                </c:pt>
                <c:pt idx="6">
                  <c:v>1976</c:v>
                </c:pt>
                <c:pt idx="7">
                  <c:v>1980</c:v>
                </c:pt>
                <c:pt idx="8">
                  <c:v>1984</c:v>
                </c:pt>
                <c:pt idx="9">
                  <c:v>1988</c:v>
                </c:pt>
                <c:pt idx="10">
                  <c:v>1992</c:v>
                </c:pt>
                <c:pt idx="11">
                  <c:v>1996</c:v>
                </c:pt>
                <c:pt idx="12">
                  <c:v>2000</c:v>
                </c:pt>
                <c:pt idx="13">
                  <c:v>2004</c:v>
                </c:pt>
                <c:pt idx="14">
                  <c:v>2008</c:v>
                </c:pt>
                <c:pt idx="15">
                  <c:v>2012</c:v>
                </c:pt>
              </c:numCache>
            </c:numRef>
          </c:cat>
          <c:val>
            <c:numRef>
              <c:f>Sheet1!$E$8:$E$23</c:f>
              <c:numCache>
                <c:formatCode>General</c:formatCode>
                <c:ptCount val="16"/>
                <c:pt idx="0">
                  <c:v>23</c:v>
                </c:pt>
                <c:pt idx="1">
                  <c:v>25</c:v>
                </c:pt>
                <c:pt idx="2">
                  <c:v>23</c:v>
                </c:pt>
                <c:pt idx="3">
                  <c:v>23</c:v>
                </c:pt>
                <c:pt idx="4">
                  <c:v>30</c:v>
                </c:pt>
                <c:pt idx="5">
                  <c:v>36</c:v>
                </c:pt>
                <c:pt idx="6">
                  <c:v>38</c:v>
                </c:pt>
                <c:pt idx="7">
                  <c:v>36</c:v>
                </c:pt>
                <c:pt idx="8">
                  <c:v>36</c:v>
                </c:pt>
                <c:pt idx="9">
                  <c:v>37</c:v>
                </c:pt>
                <c:pt idx="10">
                  <c:v>39</c:v>
                </c:pt>
                <c:pt idx="11">
                  <c:v>36</c:v>
                </c:pt>
                <c:pt idx="12">
                  <c:v>41</c:v>
                </c:pt>
                <c:pt idx="13">
                  <c:v>39</c:v>
                </c:pt>
                <c:pt idx="14">
                  <c:v>40</c:v>
                </c:pt>
                <c:pt idx="15">
                  <c:v>38.1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Sheet1!$F$7</c:f>
              <c:strCache>
                <c:ptCount val="1"/>
                <c:pt idx="0">
                  <c:v>Strong and Weak Republicans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Sheet1!$C$8:$C$23</c:f>
              <c:numCache>
                <c:formatCode>General</c:formatCode>
                <c:ptCount val="16"/>
                <c:pt idx="0">
                  <c:v>1952</c:v>
                </c:pt>
                <c:pt idx="1">
                  <c:v>1956</c:v>
                </c:pt>
                <c:pt idx="2">
                  <c:v>1960</c:v>
                </c:pt>
                <c:pt idx="3">
                  <c:v>1964</c:v>
                </c:pt>
                <c:pt idx="4">
                  <c:v>1968</c:v>
                </c:pt>
                <c:pt idx="5">
                  <c:v>1972</c:v>
                </c:pt>
                <c:pt idx="6">
                  <c:v>1976</c:v>
                </c:pt>
                <c:pt idx="7">
                  <c:v>1980</c:v>
                </c:pt>
                <c:pt idx="8">
                  <c:v>1984</c:v>
                </c:pt>
                <c:pt idx="9">
                  <c:v>1988</c:v>
                </c:pt>
                <c:pt idx="10">
                  <c:v>1992</c:v>
                </c:pt>
                <c:pt idx="11">
                  <c:v>1996</c:v>
                </c:pt>
                <c:pt idx="12">
                  <c:v>2000</c:v>
                </c:pt>
                <c:pt idx="13">
                  <c:v>2004</c:v>
                </c:pt>
                <c:pt idx="14">
                  <c:v>2008</c:v>
                </c:pt>
                <c:pt idx="15">
                  <c:v>2012</c:v>
                </c:pt>
              </c:numCache>
            </c:numRef>
          </c:cat>
          <c:val>
            <c:numRef>
              <c:f>Sheet1!$F$8:$F$23</c:f>
              <c:numCache>
                <c:formatCode>General</c:formatCode>
                <c:ptCount val="16"/>
                <c:pt idx="0">
                  <c:v>28</c:v>
                </c:pt>
                <c:pt idx="1">
                  <c:v>31</c:v>
                </c:pt>
                <c:pt idx="2">
                  <c:v>30</c:v>
                </c:pt>
                <c:pt idx="3">
                  <c:v>25</c:v>
                </c:pt>
                <c:pt idx="4">
                  <c:v>25</c:v>
                </c:pt>
                <c:pt idx="5">
                  <c:v>23</c:v>
                </c:pt>
                <c:pt idx="6">
                  <c:v>23</c:v>
                </c:pt>
                <c:pt idx="7">
                  <c:v>23</c:v>
                </c:pt>
                <c:pt idx="8">
                  <c:v>27</c:v>
                </c:pt>
                <c:pt idx="9">
                  <c:v>28</c:v>
                </c:pt>
                <c:pt idx="10">
                  <c:v>25</c:v>
                </c:pt>
                <c:pt idx="11">
                  <c:v>27</c:v>
                </c:pt>
                <c:pt idx="12">
                  <c:v>24</c:v>
                </c:pt>
                <c:pt idx="13">
                  <c:v>28</c:v>
                </c:pt>
                <c:pt idx="14">
                  <c:v>26</c:v>
                </c:pt>
                <c:pt idx="15">
                  <c:v>27.1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855296"/>
        <c:axId val="108856832"/>
      </c:lineChart>
      <c:catAx>
        <c:axId val="10885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856832"/>
        <c:crosses val="autoZero"/>
        <c:auto val="1"/>
        <c:lblAlgn val="ctr"/>
        <c:lblOffset val="100"/>
        <c:noMultiLvlLbl val="0"/>
      </c:catAx>
      <c:valAx>
        <c:axId val="10885683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855296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9.3412210192475906E-2"/>
          <c:y val="0.90266192532385103"/>
          <c:w val="0.90658778980752397"/>
          <c:h val="8.1720218440436906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 w="15875">
      <a:solidFill>
        <a:schemeClr val="tx1"/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462695635267794E-2"/>
          <c:y val="2.7528328884284799E-2"/>
          <c:w val="0.666132132788957"/>
          <c:h val="0.89548012726888304"/>
        </c:manualLayout>
      </c:layout>
      <c:lineChart>
        <c:grouping val="standard"/>
        <c:varyColors val="0"/>
        <c:ser>
          <c:idx val="0"/>
          <c:order val="0"/>
          <c:tx>
            <c:strRef>
              <c:f>Sheet2!$C$7</c:f>
              <c:strCache>
                <c:ptCount val="1"/>
                <c:pt idx="0">
                  <c:v>Services/Spending</c:v>
                </c:pt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Sheet2!$B$8:$B$14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Sheet2!$C$8:$C$14</c:f>
              <c:numCache>
                <c:formatCode>General</c:formatCode>
                <c:ptCount val="7"/>
                <c:pt idx="0">
                  <c:v>8.2000000000000011</c:v>
                </c:pt>
                <c:pt idx="1">
                  <c:v>13.5</c:v>
                </c:pt>
                <c:pt idx="2">
                  <c:v>16.2</c:v>
                </c:pt>
                <c:pt idx="3">
                  <c:v>34.700000000000003</c:v>
                </c:pt>
                <c:pt idx="4">
                  <c:v>15.9</c:v>
                </c:pt>
                <c:pt idx="5">
                  <c:v>6.3</c:v>
                </c:pt>
                <c:pt idx="6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Sheet2!$D$7</c:f>
              <c:strCache>
                <c:ptCount val="1"/>
                <c:pt idx="0">
                  <c:v>Insurance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Sheet2!$B$8:$B$14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Sheet2!$D$8:$D$14</c:f>
              <c:numCache>
                <c:formatCode>General</c:formatCode>
                <c:ptCount val="7"/>
                <c:pt idx="0">
                  <c:v>12.4</c:v>
                </c:pt>
                <c:pt idx="1">
                  <c:v>9.6</c:v>
                </c:pt>
                <c:pt idx="2">
                  <c:v>10.8</c:v>
                </c:pt>
                <c:pt idx="3">
                  <c:v>24.9</c:v>
                </c:pt>
                <c:pt idx="4">
                  <c:v>13.3</c:v>
                </c:pt>
                <c:pt idx="5">
                  <c:v>14.7</c:v>
                </c:pt>
                <c:pt idx="6">
                  <c:v>13.7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Sheet2!$E$7</c:f>
              <c:strCache>
                <c:ptCount val="1"/>
                <c:pt idx="0">
                  <c:v>Aid to Minorities</c:v>
                </c:pt>
              </c:strCache>
            </c:strRef>
          </c:tx>
          <c:spPr>
            <a:ln w="4127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Sheet2!$B$8:$B$14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Sheet2!$E$8:$E$14</c:f>
              <c:numCache>
                <c:formatCode>General</c:formatCode>
                <c:ptCount val="7"/>
                <c:pt idx="0">
                  <c:v>4</c:v>
                </c:pt>
                <c:pt idx="1">
                  <c:v>3.8</c:v>
                </c:pt>
                <c:pt idx="2">
                  <c:v>6.9</c:v>
                </c:pt>
                <c:pt idx="3">
                  <c:v>33.200000000000003</c:v>
                </c:pt>
                <c:pt idx="4">
                  <c:v>11.8</c:v>
                </c:pt>
                <c:pt idx="5">
                  <c:v>15.9</c:v>
                </c:pt>
                <c:pt idx="6">
                  <c:v>23.5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Sheet2!$F$7</c:f>
              <c:strCache>
                <c:ptCount val="1"/>
                <c:pt idx="0">
                  <c:v>Jobs/SOL</c:v>
                </c:pt>
              </c:strCache>
            </c:strRef>
          </c:tx>
          <c:spPr>
            <a:ln w="41275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Sheet2!$B$8:$B$14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Sheet2!$F$8:$F$14</c:f>
              <c:numCache>
                <c:formatCode>General</c:formatCode>
                <c:ptCount val="7"/>
                <c:pt idx="0">
                  <c:v>8.1</c:v>
                </c:pt>
                <c:pt idx="1">
                  <c:v>8.5</c:v>
                </c:pt>
                <c:pt idx="2">
                  <c:v>11.7</c:v>
                </c:pt>
                <c:pt idx="3">
                  <c:v>28.9</c:v>
                </c:pt>
                <c:pt idx="4">
                  <c:v>14.6</c:v>
                </c:pt>
                <c:pt idx="5">
                  <c:v>15.6</c:v>
                </c:pt>
                <c:pt idx="6">
                  <c:v>12.3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Sheet2!$G$7</c:f>
              <c:strCache>
                <c:ptCount val="1"/>
                <c:pt idx="0">
                  <c:v>Military Spending</c:v>
                </c:pt>
              </c:strCache>
            </c:strRef>
          </c:tx>
          <c:spPr>
            <a:ln w="444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Sheet2!$B$8:$B$14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Sheet2!$G$8:$G$14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13.6</c:v>
                </c:pt>
                <c:pt idx="3">
                  <c:v>40</c:v>
                </c:pt>
                <c:pt idx="4">
                  <c:v>17.5</c:v>
                </c:pt>
                <c:pt idx="5">
                  <c:v>9.7000000000000011</c:v>
                </c:pt>
                <c:pt idx="6">
                  <c:v>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15712"/>
        <c:axId val="108921600"/>
      </c:lineChart>
      <c:catAx>
        <c:axId val="108915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108921600"/>
        <c:crosses val="autoZero"/>
        <c:auto val="1"/>
        <c:lblAlgn val="ctr"/>
        <c:lblOffset val="100"/>
        <c:noMultiLvlLbl val="0"/>
      </c:catAx>
      <c:valAx>
        <c:axId val="108921600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108915712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77755334402644105"/>
          <c:y val="0.27210232243696802"/>
          <c:w val="0.21318739671430001"/>
          <c:h val="0.3641080092261190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05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12871813353"/>
          <c:y val="3.3070270418702301E-2"/>
          <c:w val="0.731481283286191"/>
          <c:h val="0.82378910969462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Sheet1!$I$5</c:f>
              <c:strCache>
                <c:ptCount val="1"/>
                <c:pt idx="0">
                  <c:v>2015 Polimetrix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Sheet1!$H$6:$H$12</c:f>
              <c:strCache>
                <c:ptCount val="7"/>
                <c:pt idx="0">
                  <c:v>Strong Democrats</c:v>
                </c:pt>
                <c:pt idx="1">
                  <c:v>Weak Democrats</c:v>
                </c:pt>
                <c:pt idx="2">
                  <c:v>Independent Democrats</c:v>
                </c:pt>
                <c:pt idx="3">
                  <c:v>Independent Independents</c:v>
                </c:pt>
                <c:pt idx="4">
                  <c:v>Independent Republicans</c:v>
                </c:pt>
                <c:pt idx="5">
                  <c:v>Weak Republicans</c:v>
                </c:pt>
                <c:pt idx="6">
                  <c:v>Strong Republicans</c:v>
                </c:pt>
              </c:strCache>
            </c:strRef>
          </c:cat>
          <c:val>
            <c:numRef>
              <c:f>Sheet1!$I$6:$I$12</c:f>
              <c:numCache>
                <c:formatCode>General</c:formatCode>
                <c:ptCount val="7"/>
                <c:pt idx="0">
                  <c:v>87</c:v>
                </c:pt>
                <c:pt idx="1">
                  <c:v>46</c:v>
                </c:pt>
                <c:pt idx="2">
                  <c:v>40</c:v>
                </c:pt>
                <c:pt idx="3">
                  <c:v>11</c:v>
                </c:pt>
                <c:pt idx="4">
                  <c:v>50</c:v>
                </c:pt>
                <c:pt idx="5">
                  <c:v>63</c:v>
                </c:pt>
                <c:pt idx="6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947712"/>
        <c:axId val="108949504"/>
      </c:barChart>
      <c:catAx>
        <c:axId val="1089477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108949504"/>
        <c:crosses val="autoZero"/>
        <c:auto val="1"/>
        <c:lblAlgn val="ctr"/>
        <c:lblOffset val="100"/>
        <c:noMultiLvlLbl val="0"/>
      </c:catAx>
      <c:valAx>
        <c:axId val="1089495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08947712"/>
        <c:crosses val="autoZero"/>
        <c:crossBetween val="between"/>
        <c:majorUnit val="20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44858522255501"/>
          <c:y val="3.7881229386847397E-2"/>
          <c:w val="0.86055155665160299"/>
          <c:h val="0.78012407539966599"/>
        </c:manualLayout>
      </c:layout>
      <c:lineChart>
        <c:grouping val="standard"/>
        <c:varyColors val="0"/>
        <c:ser>
          <c:idx val="0"/>
          <c:order val="0"/>
          <c:tx>
            <c:strRef>
              <c:f>'Pew PID'!$M$1</c:f>
              <c:strCache>
                <c:ptCount val="1"/>
                <c:pt idx="0">
                  <c:v>Republicans</c:v>
                </c:pt>
              </c:strCache>
            </c:strRef>
          </c:tx>
          <c:spPr>
            <a:ln w="412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'Pew PID'!$L$2:$L$28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'Pew PID'!$M$2:$M$28</c:f>
              <c:numCache>
                <c:formatCode>General</c:formatCode>
                <c:ptCount val="27"/>
                <c:pt idx="0">
                  <c:v>30</c:v>
                </c:pt>
                <c:pt idx="1">
                  <c:v>32</c:v>
                </c:pt>
                <c:pt idx="2">
                  <c:v>31</c:v>
                </c:pt>
                <c:pt idx="3">
                  <c:v>31</c:v>
                </c:pt>
                <c:pt idx="4">
                  <c:v>28</c:v>
                </c:pt>
                <c:pt idx="5">
                  <c:v>27</c:v>
                </c:pt>
                <c:pt idx="6">
                  <c:v>30</c:v>
                </c:pt>
                <c:pt idx="7">
                  <c:v>31</c:v>
                </c:pt>
                <c:pt idx="8">
                  <c:v>29</c:v>
                </c:pt>
                <c:pt idx="9">
                  <c:v>28</c:v>
                </c:pt>
                <c:pt idx="10">
                  <c:v>28</c:v>
                </c:pt>
                <c:pt idx="11">
                  <c:v>27</c:v>
                </c:pt>
                <c:pt idx="12">
                  <c:v>28</c:v>
                </c:pt>
                <c:pt idx="13">
                  <c:v>29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29</c:v>
                </c:pt>
                <c:pt idx="18">
                  <c:v>28</c:v>
                </c:pt>
                <c:pt idx="19">
                  <c:v>25</c:v>
                </c:pt>
                <c:pt idx="20">
                  <c:v>25</c:v>
                </c:pt>
                <c:pt idx="21">
                  <c:v>24</c:v>
                </c:pt>
                <c:pt idx="22">
                  <c:v>25</c:v>
                </c:pt>
                <c:pt idx="23">
                  <c:v>24</c:v>
                </c:pt>
                <c:pt idx="24">
                  <c:v>25</c:v>
                </c:pt>
                <c:pt idx="25">
                  <c:v>24</c:v>
                </c:pt>
                <c:pt idx="26">
                  <c:v>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'Pew PID'!$N$1</c:f>
              <c:strCache>
                <c:ptCount val="1"/>
                <c:pt idx="0">
                  <c:v>Independents</c:v>
                </c:pt>
              </c:strCache>
            </c:strRef>
          </c:tx>
          <c:spPr>
            <a:ln w="41275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'Pew PID'!$L$2:$L$28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'Pew PID'!$N$2:$N$28</c:f>
              <c:numCache>
                <c:formatCode>General</c:formatCode>
                <c:ptCount val="27"/>
                <c:pt idx="0">
                  <c:v>31</c:v>
                </c:pt>
                <c:pt idx="1">
                  <c:v>30</c:v>
                </c:pt>
                <c:pt idx="2">
                  <c:v>29</c:v>
                </c:pt>
                <c:pt idx="3">
                  <c:v>33</c:v>
                </c:pt>
                <c:pt idx="4">
                  <c:v>36</c:v>
                </c:pt>
                <c:pt idx="5">
                  <c:v>34</c:v>
                </c:pt>
                <c:pt idx="6">
                  <c:v>34</c:v>
                </c:pt>
                <c:pt idx="7">
                  <c:v>33</c:v>
                </c:pt>
                <c:pt idx="8">
                  <c:v>33</c:v>
                </c:pt>
                <c:pt idx="9">
                  <c:v>32</c:v>
                </c:pt>
                <c:pt idx="10">
                  <c:v>32</c:v>
                </c:pt>
                <c:pt idx="11">
                  <c:v>34</c:v>
                </c:pt>
                <c:pt idx="12">
                  <c:v>30</c:v>
                </c:pt>
                <c:pt idx="13">
                  <c:v>29</c:v>
                </c:pt>
                <c:pt idx="14">
                  <c:v>30</c:v>
                </c:pt>
                <c:pt idx="15">
                  <c:v>31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34</c:v>
                </c:pt>
                <c:pt idx="20">
                  <c:v>32</c:v>
                </c:pt>
                <c:pt idx="21">
                  <c:v>35</c:v>
                </c:pt>
                <c:pt idx="22">
                  <c:v>35</c:v>
                </c:pt>
                <c:pt idx="23">
                  <c:v>37</c:v>
                </c:pt>
                <c:pt idx="24">
                  <c:v>36</c:v>
                </c:pt>
                <c:pt idx="25">
                  <c:v>38</c:v>
                </c:pt>
                <c:pt idx="26">
                  <c:v>40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'Pew PID'!$O$1</c:f>
              <c:strCache>
                <c:ptCount val="1"/>
                <c:pt idx="0">
                  <c:v>Democrats</c:v>
                </c:pt>
              </c:strCache>
            </c:strRef>
          </c:tx>
          <c:spPr>
            <a:ln w="41275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'Pew PID'!$L$2:$L$28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'Pew PID'!$O$2:$O$28</c:f>
              <c:numCache>
                <c:formatCode>General</c:formatCode>
                <c:ptCount val="27"/>
                <c:pt idx="0">
                  <c:v>35</c:v>
                </c:pt>
                <c:pt idx="1">
                  <c:v>34</c:v>
                </c:pt>
                <c:pt idx="2">
                  <c:v>33</c:v>
                </c:pt>
                <c:pt idx="3">
                  <c:v>31</c:v>
                </c:pt>
                <c:pt idx="4">
                  <c:v>33</c:v>
                </c:pt>
                <c:pt idx="5">
                  <c:v>34</c:v>
                </c:pt>
                <c:pt idx="6">
                  <c:v>32</c:v>
                </c:pt>
                <c:pt idx="7">
                  <c:v>30</c:v>
                </c:pt>
                <c:pt idx="8">
                  <c:v>33</c:v>
                </c:pt>
                <c:pt idx="9">
                  <c:v>33</c:v>
                </c:pt>
                <c:pt idx="10">
                  <c:v>33</c:v>
                </c:pt>
                <c:pt idx="11">
                  <c:v>34</c:v>
                </c:pt>
                <c:pt idx="12">
                  <c:v>33</c:v>
                </c:pt>
                <c:pt idx="13">
                  <c:v>34</c:v>
                </c:pt>
                <c:pt idx="14">
                  <c:v>31</c:v>
                </c:pt>
                <c:pt idx="15">
                  <c:v>31</c:v>
                </c:pt>
                <c:pt idx="16">
                  <c:v>33</c:v>
                </c:pt>
                <c:pt idx="17">
                  <c:v>33</c:v>
                </c:pt>
                <c:pt idx="18">
                  <c:v>33</c:v>
                </c:pt>
                <c:pt idx="19">
                  <c:v>33</c:v>
                </c:pt>
                <c:pt idx="20">
                  <c:v>36</c:v>
                </c:pt>
                <c:pt idx="21">
                  <c:v>34</c:v>
                </c:pt>
                <c:pt idx="22">
                  <c:v>33</c:v>
                </c:pt>
                <c:pt idx="23">
                  <c:v>32</c:v>
                </c:pt>
                <c:pt idx="24">
                  <c:v>33</c:v>
                </c:pt>
                <c:pt idx="25">
                  <c:v>32</c:v>
                </c:pt>
                <c:pt idx="26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80480"/>
        <c:axId val="100794368"/>
      </c:lineChart>
      <c:catAx>
        <c:axId val="1089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00794368"/>
        <c:crosses val="autoZero"/>
        <c:auto val="1"/>
        <c:lblAlgn val="ctr"/>
        <c:lblOffset val="100"/>
        <c:tickLblSkip val="2"/>
        <c:noMultiLvlLbl val="0"/>
      </c:catAx>
      <c:valAx>
        <c:axId val="100794368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9804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109898658501021"/>
          <c:y val="0.91466470868607297"/>
          <c:w val="0.86510134149897899"/>
          <c:h val="7.2021786171167695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51694106418501"/>
          <c:y val="6.3441261652638303E-2"/>
          <c:w val="0.850294440467669"/>
          <c:h val="0.86457122816544496"/>
        </c:manualLayout>
      </c:layout>
      <c:lineChart>
        <c:grouping val="standar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ANES: Independents and Leaners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Sheet1!$N$4:$N$19</c:f>
              <c:numCache>
                <c:formatCode>General</c:formatCode>
                <c:ptCount val="16"/>
                <c:pt idx="0">
                  <c:v>1952</c:v>
                </c:pt>
                <c:pt idx="1">
                  <c:v>1956</c:v>
                </c:pt>
                <c:pt idx="2">
                  <c:v>1960</c:v>
                </c:pt>
                <c:pt idx="3">
                  <c:v>1964</c:v>
                </c:pt>
                <c:pt idx="4">
                  <c:v>1968</c:v>
                </c:pt>
                <c:pt idx="5">
                  <c:v>1972</c:v>
                </c:pt>
                <c:pt idx="6">
                  <c:v>1976</c:v>
                </c:pt>
                <c:pt idx="7">
                  <c:v>1980</c:v>
                </c:pt>
                <c:pt idx="8">
                  <c:v>1984</c:v>
                </c:pt>
                <c:pt idx="9">
                  <c:v>1988</c:v>
                </c:pt>
                <c:pt idx="10">
                  <c:v>1992</c:v>
                </c:pt>
                <c:pt idx="11">
                  <c:v>1996</c:v>
                </c:pt>
                <c:pt idx="12">
                  <c:v>2000</c:v>
                </c:pt>
                <c:pt idx="13">
                  <c:v>2004</c:v>
                </c:pt>
                <c:pt idx="14">
                  <c:v>2008</c:v>
                </c:pt>
                <c:pt idx="15">
                  <c:v>2012</c:v>
                </c:pt>
              </c:numCache>
            </c:numRef>
          </c:cat>
          <c:val>
            <c:numRef>
              <c:f>Sheet1!$O$4:$O$19</c:f>
              <c:numCache>
                <c:formatCode>General</c:formatCode>
                <c:ptCount val="16"/>
                <c:pt idx="0">
                  <c:v>66.3</c:v>
                </c:pt>
                <c:pt idx="1">
                  <c:v>73.599999999999994</c:v>
                </c:pt>
                <c:pt idx="2">
                  <c:v>45.6</c:v>
                </c:pt>
                <c:pt idx="3">
                  <c:v>66.2</c:v>
                </c:pt>
                <c:pt idx="4">
                  <c:v>68.2</c:v>
                </c:pt>
                <c:pt idx="5">
                  <c:v>66.7</c:v>
                </c:pt>
                <c:pt idx="6">
                  <c:v>45.8</c:v>
                </c:pt>
                <c:pt idx="7">
                  <c:v>67.599999999999994</c:v>
                </c:pt>
                <c:pt idx="8">
                  <c:v>65.599999999999994</c:v>
                </c:pt>
                <c:pt idx="9">
                  <c:v>53.2</c:v>
                </c:pt>
                <c:pt idx="10">
                  <c:v>58.7</c:v>
                </c:pt>
                <c:pt idx="11">
                  <c:v>57.5</c:v>
                </c:pt>
                <c:pt idx="12">
                  <c:v>52.9</c:v>
                </c:pt>
                <c:pt idx="13">
                  <c:v>44.2</c:v>
                </c:pt>
                <c:pt idx="14">
                  <c:v>64.5</c:v>
                </c:pt>
                <c:pt idx="15">
                  <c:v>51.9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33152"/>
        <c:axId val="100834688"/>
      </c:lineChart>
      <c:catAx>
        <c:axId val="10083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834688"/>
        <c:crosses val="autoZero"/>
        <c:auto val="1"/>
        <c:lblAlgn val="ctr"/>
        <c:lblOffset val="100"/>
        <c:noMultiLvlLbl val="0"/>
      </c:catAx>
      <c:valAx>
        <c:axId val="100834688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833152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9453193350799"/>
          <c:y val="5.1400554097404502E-2"/>
          <c:w val="0.84944991251093604"/>
          <c:h val="0.89719889180519097"/>
        </c:manualLayout>
      </c:layout>
      <c:lineChart>
        <c:grouping val="standar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Percent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Sheet1!$B$7:$B$26</c:f>
              <c:numCache>
                <c:formatCode>General</c:formatCode>
                <c:ptCount val="20"/>
                <c:pt idx="0">
                  <c:v>1976</c:v>
                </c:pt>
                <c:pt idx="1">
                  <c:v>1978</c:v>
                </c:pt>
                <c:pt idx="2">
                  <c:v>1980</c:v>
                </c:pt>
                <c:pt idx="3">
                  <c:v>1982</c:v>
                </c:pt>
                <c:pt idx="4">
                  <c:v>1984</c:v>
                </c:pt>
                <c:pt idx="5">
                  <c:v>1986</c:v>
                </c:pt>
                <c:pt idx="6">
                  <c:v>1988</c:v>
                </c:pt>
                <c:pt idx="7">
                  <c:v>1990</c:v>
                </c:pt>
                <c:pt idx="8">
                  <c:v>1992</c:v>
                </c:pt>
                <c:pt idx="9">
                  <c:v>1994</c:v>
                </c:pt>
                <c:pt idx="10">
                  <c:v>1996</c:v>
                </c:pt>
                <c:pt idx="11">
                  <c:v>1998</c:v>
                </c:pt>
                <c:pt idx="12">
                  <c:v>2000</c:v>
                </c:pt>
                <c:pt idx="13">
                  <c:v>2002</c:v>
                </c:pt>
                <c:pt idx="14">
                  <c:v>2004</c:v>
                </c:pt>
                <c:pt idx="15">
                  <c:v>2006</c:v>
                </c:pt>
                <c:pt idx="16">
                  <c:v>2008</c:v>
                </c:pt>
                <c:pt idx="17">
                  <c:v>2010</c:v>
                </c:pt>
                <c:pt idx="18">
                  <c:v>2012</c:v>
                </c:pt>
                <c:pt idx="19">
                  <c:v>2014</c:v>
                </c:pt>
              </c:numCache>
            </c:numRef>
          </c:cat>
          <c:val>
            <c:numRef>
              <c:f>Sheet1!$C$7:$C$26</c:f>
              <c:numCache>
                <c:formatCode>General</c:formatCode>
                <c:ptCount val="20"/>
                <c:pt idx="0">
                  <c:v>-10</c:v>
                </c:pt>
                <c:pt idx="1">
                  <c:v>0.5</c:v>
                </c:pt>
                <c:pt idx="2">
                  <c:v>11</c:v>
                </c:pt>
                <c:pt idx="3">
                  <c:v>2</c:v>
                </c:pt>
                <c:pt idx="4">
                  <c:v>7</c:v>
                </c:pt>
                <c:pt idx="5">
                  <c:v>-4</c:v>
                </c:pt>
                <c:pt idx="6">
                  <c:v>-8</c:v>
                </c:pt>
                <c:pt idx="7">
                  <c:v>-6</c:v>
                </c:pt>
                <c:pt idx="8">
                  <c:v>-7</c:v>
                </c:pt>
                <c:pt idx="9">
                  <c:v>14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-3</c:v>
                </c:pt>
                <c:pt idx="15">
                  <c:v>-18</c:v>
                </c:pt>
                <c:pt idx="16">
                  <c:v>-8</c:v>
                </c:pt>
                <c:pt idx="17">
                  <c:v>18</c:v>
                </c:pt>
                <c:pt idx="18">
                  <c:v>7</c:v>
                </c:pt>
                <c:pt idx="19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31072"/>
        <c:axId val="100932608"/>
      </c:lineChart>
      <c:catAx>
        <c:axId val="10093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932608"/>
        <c:crosses val="autoZero"/>
        <c:auto val="1"/>
        <c:lblAlgn val="ctr"/>
        <c:lblOffset val="100"/>
        <c:noMultiLvlLbl val="0"/>
      </c:catAx>
      <c:valAx>
        <c:axId val="100932608"/>
        <c:scaling>
          <c:orientation val="minMax"/>
          <c:max val="30"/>
          <c:min val="-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93107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40352395628797E-2"/>
          <c:y val="5.1400554097404502E-2"/>
          <c:w val="0.87117251764440995"/>
          <c:h val="0.79068029262299699"/>
        </c:manualLayout>
      </c:layout>
      <c:lineChart>
        <c:grouping val="standard"/>
        <c:varyColors val="0"/>
        <c:ser>
          <c:idx val="0"/>
          <c:order val="0"/>
          <c:tx>
            <c:strRef>
              <c:f>Sheet3!$T$15</c:f>
              <c:strCache>
                <c:ptCount val="1"/>
                <c:pt idx="0">
                  <c:v>Weak Partisans</c:v>
                </c:pt>
              </c:strCache>
            </c:strRef>
          </c:tx>
          <c:spPr>
            <a:ln w="4445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Sheet3!$S$16:$S$24</c:f>
              <c:numCache>
                <c:formatCode>General</c:formatCode>
                <c:ptCount val="9"/>
                <c:pt idx="0">
                  <c:v>1980</c:v>
                </c:pt>
                <c:pt idx="1">
                  <c:v>1984</c:v>
                </c:pt>
                <c:pt idx="2">
                  <c:v>1988</c:v>
                </c:pt>
                <c:pt idx="3">
                  <c:v>1992</c:v>
                </c:pt>
                <c:pt idx="4">
                  <c:v>1996</c:v>
                </c:pt>
                <c:pt idx="5">
                  <c:v>2000</c:v>
                </c:pt>
                <c:pt idx="6">
                  <c:v>2004</c:v>
                </c:pt>
                <c:pt idx="7">
                  <c:v>2008</c:v>
                </c:pt>
                <c:pt idx="8">
                  <c:v>2012</c:v>
                </c:pt>
              </c:numCache>
            </c:numRef>
          </c:cat>
          <c:val>
            <c:numRef>
              <c:f>Sheet3!$T$16:$T$24</c:f>
              <c:numCache>
                <c:formatCode>General</c:formatCode>
                <c:ptCount val="9"/>
                <c:pt idx="0">
                  <c:v>8.3000000000000007</c:v>
                </c:pt>
                <c:pt idx="1">
                  <c:v>0.3</c:v>
                </c:pt>
                <c:pt idx="2">
                  <c:v>4.4000000000000004</c:v>
                </c:pt>
                <c:pt idx="3">
                  <c:v>8.9</c:v>
                </c:pt>
                <c:pt idx="4">
                  <c:v>10.199999999999999</c:v>
                </c:pt>
                <c:pt idx="5">
                  <c:v>12.7</c:v>
                </c:pt>
                <c:pt idx="6">
                  <c:v>5.0999999999999996</c:v>
                </c:pt>
                <c:pt idx="7">
                  <c:v>6.2</c:v>
                </c:pt>
                <c:pt idx="8">
                  <c:v>20.9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Sheet3!$U$15</c:f>
              <c:strCache>
                <c:ptCount val="1"/>
                <c:pt idx="0">
                  <c:v>Stong Partisans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Sheet3!$S$16:$S$24</c:f>
              <c:numCache>
                <c:formatCode>General</c:formatCode>
                <c:ptCount val="9"/>
                <c:pt idx="0">
                  <c:v>1980</c:v>
                </c:pt>
                <c:pt idx="1">
                  <c:v>1984</c:v>
                </c:pt>
                <c:pt idx="2">
                  <c:v>1988</c:v>
                </c:pt>
                <c:pt idx="3">
                  <c:v>1992</c:v>
                </c:pt>
                <c:pt idx="4">
                  <c:v>1996</c:v>
                </c:pt>
                <c:pt idx="5">
                  <c:v>2000</c:v>
                </c:pt>
                <c:pt idx="6">
                  <c:v>2004</c:v>
                </c:pt>
                <c:pt idx="7">
                  <c:v>2008</c:v>
                </c:pt>
                <c:pt idx="8">
                  <c:v>2012</c:v>
                </c:pt>
              </c:numCache>
            </c:numRef>
          </c:cat>
          <c:val>
            <c:numRef>
              <c:f>Sheet3!$U$16:$U$24</c:f>
              <c:numCache>
                <c:formatCode>General</c:formatCode>
                <c:ptCount val="9"/>
                <c:pt idx="0">
                  <c:v>0.1</c:v>
                </c:pt>
                <c:pt idx="1">
                  <c:v>9.1</c:v>
                </c:pt>
                <c:pt idx="2">
                  <c:v>3.4</c:v>
                </c:pt>
                <c:pt idx="3">
                  <c:v>19.8</c:v>
                </c:pt>
                <c:pt idx="4">
                  <c:v>25.6</c:v>
                </c:pt>
                <c:pt idx="5">
                  <c:v>23.3</c:v>
                </c:pt>
                <c:pt idx="6">
                  <c:v>32</c:v>
                </c:pt>
                <c:pt idx="7">
                  <c:v>40.1</c:v>
                </c:pt>
                <c:pt idx="8">
                  <c:v>38.299999999999997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Sheet3!$V$15</c:f>
              <c:strCache>
                <c:ptCount val="1"/>
                <c:pt idx="0">
                  <c:v>Donors or Workers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Sheet3!$S$16:$S$24</c:f>
              <c:numCache>
                <c:formatCode>General</c:formatCode>
                <c:ptCount val="9"/>
                <c:pt idx="0">
                  <c:v>1980</c:v>
                </c:pt>
                <c:pt idx="1">
                  <c:v>1984</c:v>
                </c:pt>
                <c:pt idx="2">
                  <c:v>1988</c:v>
                </c:pt>
                <c:pt idx="3">
                  <c:v>1992</c:v>
                </c:pt>
                <c:pt idx="4">
                  <c:v>1996</c:v>
                </c:pt>
                <c:pt idx="5">
                  <c:v>2000</c:v>
                </c:pt>
                <c:pt idx="6">
                  <c:v>2004</c:v>
                </c:pt>
                <c:pt idx="7">
                  <c:v>2008</c:v>
                </c:pt>
                <c:pt idx="8">
                  <c:v>2012</c:v>
                </c:pt>
              </c:numCache>
            </c:numRef>
          </c:cat>
          <c:val>
            <c:numRef>
              <c:f>Sheet3!$V$16:$V$24</c:f>
              <c:numCache>
                <c:formatCode>General</c:formatCode>
                <c:ptCount val="9"/>
                <c:pt idx="0">
                  <c:v>11.3</c:v>
                </c:pt>
                <c:pt idx="1">
                  <c:v>22.7</c:v>
                </c:pt>
                <c:pt idx="2">
                  <c:v>12.8</c:v>
                </c:pt>
                <c:pt idx="3">
                  <c:v>29.3</c:v>
                </c:pt>
                <c:pt idx="4">
                  <c:v>32.9</c:v>
                </c:pt>
                <c:pt idx="5">
                  <c:v>41.3</c:v>
                </c:pt>
                <c:pt idx="6">
                  <c:v>43.6</c:v>
                </c:pt>
                <c:pt idx="7">
                  <c:v>51.4</c:v>
                </c:pt>
                <c:pt idx="8">
                  <c:v>46.6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591168"/>
        <c:axId val="109601152"/>
      </c:lineChart>
      <c:catAx>
        <c:axId val="10959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09601152"/>
        <c:crosses val="autoZero"/>
        <c:auto val="1"/>
        <c:lblAlgn val="ctr"/>
        <c:lblOffset val="100"/>
        <c:noMultiLvlLbl val="0"/>
      </c:catAx>
      <c:valAx>
        <c:axId val="1096011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959116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7.5346237970253693E-2"/>
          <c:y val="0.90804802591165501"/>
          <c:w val="0.92465376144335798"/>
          <c:h val="9.1951974088345295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 w="15875">
      <a:solidFill>
        <a:schemeClr val="tx1"/>
      </a:solidFill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43987557111"/>
          <c:y val="5.1400554097404502E-2"/>
          <c:w val="0.86690045688733397"/>
          <c:h val="0.85420884889388804"/>
        </c:manualLayout>
      </c:layout>
      <c:lineChart>
        <c:grouping val="standard"/>
        <c:varyColors val="0"/>
        <c:ser>
          <c:idx val="0"/>
          <c:order val="0"/>
          <c:tx>
            <c:strRef>
              <c:f>Sheet1!$D$6</c:f>
              <c:strCache>
                <c:ptCount val="1"/>
                <c:pt idx="0">
                  <c:v>Split Ticket Voting</c:v>
                </c:pt>
              </c:strCache>
            </c:strRef>
          </c:tx>
          <c:spPr>
            <a:ln w="444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Sheet1!$C$7:$C$22</c:f>
              <c:numCache>
                <c:formatCode>General</c:formatCode>
                <c:ptCount val="16"/>
                <c:pt idx="0">
                  <c:v>1952</c:v>
                </c:pt>
                <c:pt idx="1">
                  <c:v>1956</c:v>
                </c:pt>
                <c:pt idx="2">
                  <c:v>1960</c:v>
                </c:pt>
                <c:pt idx="3">
                  <c:v>1964</c:v>
                </c:pt>
                <c:pt idx="4">
                  <c:v>1968</c:v>
                </c:pt>
                <c:pt idx="5">
                  <c:v>1972</c:v>
                </c:pt>
                <c:pt idx="6">
                  <c:v>1976</c:v>
                </c:pt>
                <c:pt idx="7">
                  <c:v>1980</c:v>
                </c:pt>
                <c:pt idx="8">
                  <c:v>1984</c:v>
                </c:pt>
                <c:pt idx="9">
                  <c:v>1988</c:v>
                </c:pt>
                <c:pt idx="10">
                  <c:v>1992</c:v>
                </c:pt>
                <c:pt idx="11">
                  <c:v>1996</c:v>
                </c:pt>
                <c:pt idx="12">
                  <c:v>2000</c:v>
                </c:pt>
                <c:pt idx="13">
                  <c:v>2004</c:v>
                </c:pt>
                <c:pt idx="14">
                  <c:v>2008</c:v>
                </c:pt>
                <c:pt idx="15">
                  <c:v>2012</c:v>
                </c:pt>
              </c:numCache>
            </c:numRef>
          </c:cat>
          <c:val>
            <c:numRef>
              <c:f>Sheet1!$D$7:$D$22</c:f>
              <c:numCache>
                <c:formatCode>General</c:formatCode>
                <c:ptCount val="16"/>
                <c:pt idx="0">
                  <c:v>12</c:v>
                </c:pt>
                <c:pt idx="1">
                  <c:v>15</c:v>
                </c:pt>
                <c:pt idx="2">
                  <c:v>14</c:v>
                </c:pt>
                <c:pt idx="3">
                  <c:v>15</c:v>
                </c:pt>
                <c:pt idx="4">
                  <c:v>18</c:v>
                </c:pt>
                <c:pt idx="5">
                  <c:v>30</c:v>
                </c:pt>
                <c:pt idx="6">
                  <c:v>25</c:v>
                </c:pt>
                <c:pt idx="7">
                  <c:v>28</c:v>
                </c:pt>
                <c:pt idx="8">
                  <c:v>26</c:v>
                </c:pt>
                <c:pt idx="9">
                  <c:v>25</c:v>
                </c:pt>
                <c:pt idx="10">
                  <c:v>22</c:v>
                </c:pt>
                <c:pt idx="11">
                  <c:v>17</c:v>
                </c:pt>
                <c:pt idx="12">
                  <c:v>19</c:v>
                </c:pt>
                <c:pt idx="13">
                  <c:v>17</c:v>
                </c:pt>
                <c:pt idx="14">
                  <c:v>17</c:v>
                </c:pt>
                <c:pt idx="15">
                  <c:v>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FFA-42C0-9752-BDC30F048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16512"/>
        <c:axId val="109634688"/>
      </c:lineChart>
      <c:catAx>
        <c:axId val="10961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09634688"/>
        <c:crosses val="autoZero"/>
        <c:auto val="1"/>
        <c:lblAlgn val="ctr"/>
        <c:lblOffset val="100"/>
        <c:noMultiLvlLbl val="0"/>
      </c:catAx>
      <c:valAx>
        <c:axId val="109634688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9616512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0.01102</cdr:x>
      <cdr:y>0.02678</cdr:y>
    </cdr:from>
    <cdr:to>
      <cdr:x>0.06336</cdr:x>
      <cdr:y>0.84848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760200" y="1985571"/>
          <a:ext cx="4132518" cy="430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/>
            <a:t>Percent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0.01042</cdr:x>
      <cdr:y>0.03226</cdr:y>
    </cdr:from>
    <cdr:to>
      <cdr:x>0.375</cdr:x>
      <cdr:y>0.82258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457200" y="685800"/>
          <a:ext cx="3733800" cy="2667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/>
            <a:t>Percent</a:t>
          </a:r>
          <a:endParaRPr lang="en-US" sz="16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0.02975</cdr:y>
    </cdr:from>
    <cdr:to>
      <cdr:x>0.03704</cdr:x>
      <cdr:y>0.92424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2096890" y="2246509"/>
          <a:ext cx="449858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900" b="1" dirty="0" smtClean="0"/>
            <a:t>Percent</a:t>
          </a:r>
          <a:endParaRPr lang="en-US" sz="19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0.23578</cdr:x>
      <cdr:y>0.92063</cdr:y>
    </cdr:from>
    <cdr:to>
      <cdr:x>0.97642</cdr:x>
      <cdr:y>0.97971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4442" y="4419600"/>
          <a:ext cx="5982298" cy="283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% Answering</a:t>
          </a:r>
          <a:r>
            <a:rPr lang="en-US" sz="1400" b="1" baseline="0" dirty="0"/>
            <a:t> Affirmative</a:t>
          </a:r>
          <a:endParaRPr lang="en-US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0.0173</cdr:x>
      <cdr:y>0.03676</cdr:y>
    </cdr:from>
    <cdr:to>
      <cdr:x>0.14533</cdr:x>
      <cdr:y>0.81818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295774" y="1623018"/>
          <a:ext cx="3929927" cy="1053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i="0" dirty="0">
              <a:effectLst/>
            </a:rPr>
            <a:t>% of Americans who say they are... </a:t>
          </a:r>
          <a:endParaRPr lang="en-US" sz="1600" b="1" i="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0.0121</cdr:x>
      <cdr:y>0.06034</cdr:y>
    </cdr:from>
    <cdr:to>
      <cdr:x>0.1059</cdr:x>
      <cdr:y>0.92672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543048" y="1885949"/>
          <a:ext cx="3829052" cy="590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% Two-Party Presidential</a:t>
          </a:r>
          <a:r>
            <a:rPr lang="en-US" sz="1400" b="1" baseline="0" dirty="0"/>
            <a:t> Vote </a:t>
          </a:r>
        </a:p>
        <a:p xmlns:a="http://schemas.openxmlformats.org/drawingml/2006/main">
          <a:pPr algn="ctr"/>
          <a:r>
            <a:rPr lang="en-US" sz="1400" b="1" baseline="0" dirty="0"/>
            <a:t>Supporting the Winning Candidate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0.12727</cdr:x>
      <cdr:y>0.5</cdr:y>
    </cdr:from>
    <cdr:to>
      <cdr:x>0.97273</cdr:x>
      <cdr:y>0.5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1066800" y="2209800"/>
          <a:ext cx="7086600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0.00417</cdr:x>
      <cdr:y>0.04412</cdr:y>
    </cdr:from>
    <cdr:to>
      <cdr:x>0.31875</cdr:x>
      <cdr:y>0.94118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95350" y="1258265"/>
          <a:ext cx="4648202" cy="25888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/>
            <a:t>% Republican - % Democrat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0.04681</cdr:y>
    </cdr:from>
    <cdr:to>
      <cdr:x>0.08958</cdr:x>
      <cdr:y>0.85106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481963" y="1691513"/>
          <a:ext cx="3600450" cy="636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/>
            <a:t>PID</a:t>
          </a:r>
          <a:r>
            <a:rPr lang="en-US" sz="1600" b="1" baseline="0" dirty="0"/>
            <a:t> Differences</a:t>
          </a:r>
          <a:endParaRPr lang="en-US" sz="16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0.01146</cdr:x>
      <cdr:y>0.05172</cdr:y>
    </cdr:from>
    <cdr:to>
      <cdr:x>0.15938</cdr:x>
      <cdr:y>0.90476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344574" y="1687190"/>
          <a:ext cx="4095094" cy="1217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% Splitting </a:t>
          </a:r>
          <a:r>
            <a:rPr lang="en-US" sz="1400" b="1" dirty="0" smtClean="0"/>
            <a:t>Presidential </a:t>
          </a:r>
          <a:r>
            <a:rPr lang="en-US" sz="1400" b="1" dirty="0"/>
            <a:t>and Congressional Vote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E65E3-C38A-5A41-95FE-BCBD448B16FF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17CDF-7862-2349-919D-42A8A934C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1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Messy table …  6 different patterns in 12 elections v. only 3 in 19 elections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Nothing like this since the late 19</a:t>
            </a:r>
            <a:r>
              <a:rPr lang="en-US" baseline="30000" dirty="0" smtClean="0"/>
              <a:t>th</a:t>
            </a:r>
            <a:r>
              <a:rPr lang="en-US" baseline="0" dirty="0" smtClean="0"/>
              <a:t> Century (Brady will discuss) 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2018 could shift again if Reps lose 24 seats (Reagan lost 26 in 1982)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60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17CDF-7862-2349-919D-42A8A934CDF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77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Niall</a:t>
            </a:r>
            <a:r>
              <a:rPr lang="en-US" baseline="0" dirty="0" smtClean="0"/>
              <a:t> and I  / Even if Trump flames out, cleavages not going away fast, and likely will lead to a restructuring of the </a:t>
            </a:r>
            <a:r>
              <a:rPr lang="en-US" baseline="0" smtClean="0"/>
              <a:t>party system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17" indent="-2803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564" indent="-22431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189" indent="-22431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816" indent="-22431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441" indent="-2243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065" indent="-2243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692" indent="-2243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317" indent="-2243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B060825-F665-4BD2-B0AF-067BA1C6BA99}" type="slidenum">
              <a:rPr lang="en-US" smtClean="0">
                <a:latin typeface="Times New Roman" pitchFamily="18" charset="0"/>
              </a:rPr>
              <a:pPr eaLnBrk="1" hangingPunct="1"/>
              <a:t>30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17CDF-7862-2349-919D-42A8A934CDF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56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Graduations of sorting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74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Sorted parties plus national funding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 panose="05000000000000000000" pitchFamily="2" charset="2"/>
              </a:rPr>
              <a:t> similar candidates.  </a:t>
            </a:r>
            <a:r>
              <a:rPr lang="en-US" dirty="0" smtClean="0"/>
              <a:t>As a result </a:t>
            </a:r>
            <a:r>
              <a:rPr lang="en-US" baseline="0" dirty="0" smtClean="0"/>
              <a:t>p</a:t>
            </a:r>
            <a:r>
              <a:rPr lang="en-US" dirty="0" smtClean="0"/>
              <a:t>eople vote</a:t>
            </a:r>
            <a:r>
              <a:rPr lang="en-US" baseline="0" dirty="0" smtClean="0"/>
              <a:t> for the party not the person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74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87" indent="-228587">
              <a:buAutoNum type="arabicPeriod"/>
            </a:pPr>
            <a:r>
              <a:rPr lang="en-US" dirty="0" smtClean="0"/>
              <a:t>The micro-mechanism</a:t>
            </a:r>
            <a:r>
              <a:rPr lang="en-US" baseline="0" dirty="0" smtClean="0"/>
              <a:t> is split-ticket voting</a:t>
            </a:r>
          </a:p>
          <a:p>
            <a:endParaRPr lang="en-US" dirty="0" smtClean="0"/>
          </a:p>
          <a:p>
            <a:r>
              <a:rPr lang="en-US" dirty="0" smtClean="0"/>
              <a:t>2.  Occurs</a:t>
            </a:r>
            <a:r>
              <a:rPr lang="en-US" baseline="0" dirty="0" smtClean="0"/>
              <a:t> when citizens vote for </a:t>
            </a:r>
            <a:r>
              <a:rPr lang="en-US" dirty="0" smtClean="0"/>
              <a:t>House</a:t>
            </a:r>
            <a:r>
              <a:rPr lang="en-US" baseline="0" dirty="0" smtClean="0"/>
              <a:t> and presidential candidates for different reasons and/or H and P candidates adopt different positions, but as parties sort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C9E9-B109-4E6A-983D-2B7F5D3D9C5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24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E19001-D589-4568-912C-41FDA5D1AC47}" type="slidenum">
              <a:rPr lang="en-US" altLang="en-US" smtClean="0"/>
              <a:pPr eaLnBrk="1" hangingPunct="1">
                <a:spcBef>
                  <a:spcPct val="0"/>
                </a:spcBef>
              </a:pPr>
              <a:t>35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latin typeface="Arial" charset="0"/>
              </a:rPr>
              <a:t>Even on abortion there are strong Democrats and strong Republicans whose views are “wrong”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9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9B2CA-7BE6-423E-BE2C-DB6FD23D866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9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9B2CA-7BE6-423E-BE2C-DB6FD23D866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99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we have is sorting which has led to polarization of the two parties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17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8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16 elections, winner won independents in 13.  Exceptions?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1FBD-9F95-4C52-BDAF-21D32CD6A71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16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Ping-pong</a:t>
            </a:r>
            <a:r>
              <a:rPr lang="en-US" dirty="0" smtClean="0"/>
              <a:t>: no sign of ending soon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9B2CA-7BE6-423E-BE2C-DB6FD23D866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38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C73015C-1AF1-4EE0-A766-764DE53A2B6A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Narrative peaked in 2004.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5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8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2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0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1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2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B6F7B-F51F-3A4A-8677-ABF2FFA107AD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5BD3-6DF0-2642-B5B0-DB879D6F0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1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active_nationalist_parties_in_Europ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2588"/>
            <a:ext cx="7772400" cy="183734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The 2016 Presidential Election</a:t>
            </a:r>
            <a:br>
              <a:rPr lang="en-US" sz="4000" b="1" dirty="0" smtClean="0"/>
            </a:br>
            <a:r>
              <a:rPr lang="en-US" sz="4000" b="1" dirty="0" smtClean="0"/>
              <a:t>in Context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2680"/>
            <a:ext cx="6400800" cy="2246120"/>
          </a:xfrm>
        </p:spPr>
        <p:txBody>
          <a:bodyPr/>
          <a:lstStyle/>
          <a:p>
            <a:r>
              <a:rPr lang="en-US" dirty="0" smtClean="0"/>
              <a:t>Morris Fiorina</a:t>
            </a:r>
          </a:p>
          <a:p>
            <a:r>
              <a:rPr lang="en-US" dirty="0" smtClean="0"/>
              <a:t>Hoover Institution</a:t>
            </a:r>
          </a:p>
          <a:p>
            <a:r>
              <a:rPr lang="en-US" dirty="0" smtClean="0"/>
              <a:t>January 12,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The Problem </a:t>
            </a:r>
            <a:r>
              <a:rPr lang="en-US" sz="4000" b="1" dirty="0"/>
              <a:t>with European-Style </a:t>
            </a:r>
            <a:r>
              <a:rPr lang="en-US" sz="4000" b="1" dirty="0" smtClean="0"/>
              <a:t>Parties in the United States: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 smtClean="0"/>
              <a:t>Only two of them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928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Most </a:t>
            </a:r>
            <a:r>
              <a:rPr lang="en-US" sz="3600" b="1" dirty="0"/>
              <a:t>Advanced Democracies Have </a:t>
            </a:r>
            <a:r>
              <a:rPr lang="en-US" sz="3600" b="1" dirty="0" smtClean="0"/>
              <a:t>Multi-Party Coalition </a:t>
            </a:r>
            <a:r>
              <a:rPr lang="en-US" sz="3600" b="1" dirty="0"/>
              <a:t>Governments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950514"/>
              </p:ext>
            </p:extLst>
          </p:nvPr>
        </p:nvGraphicFramePr>
        <p:xfrm>
          <a:off x="2161219" y="1549750"/>
          <a:ext cx="4821561" cy="523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8183"/>
                <a:gridCol w="1341689"/>
                <a:gridCol w="1341689"/>
              </a:tblGrid>
              <a:tr h="822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Parties in </a:t>
                      </a:r>
                      <a:r>
                        <a:rPr lang="en-US" sz="1800" dirty="0" smtClean="0">
                          <a:effectLst/>
                        </a:rPr>
                        <a:t>Govern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Parties With </a:t>
                      </a:r>
                      <a:r>
                        <a:rPr lang="en-US" sz="1800" dirty="0" smtClean="0">
                          <a:effectLst/>
                        </a:rPr>
                        <a:t>Seats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Australia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Austria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Belgium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Czech Republic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Finland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France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Germany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Ireland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Italy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Japan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Luxembourg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Netherlands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Sweden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  <a:tr h="20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United Kingdom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37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Sizes Fit All?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33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3600"/>
              </a:spcAft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            Platform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b="1" dirty="0" smtClean="0"/>
              <a:t>1</a:t>
            </a:r>
            <a:r>
              <a:rPr lang="en-US" b="1" dirty="0"/>
              <a:t>	</a:t>
            </a:r>
            <a:r>
              <a:rPr lang="en-US" b="1" dirty="0" smtClean="0"/>
              <a:t>   2</a:t>
            </a:r>
            <a:r>
              <a:rPr lang="en-US" b="1" dirty="0"/>
              <a:t>	</a:t>
            </a:r>
            <a:r>
              <a:rPr lang="en-US" b="1" dirty="0" smtClean="0"/>
              <a:t> 3</a:t>
            </a:r>
            <a:r>
              <a:rPr lang="en-US" b="1" dirty="0"/>
              <a:t>	</a:t>
            </a:r>
            <a:r>
              <a:rPr lang="en-US" b="1" dirty="0" smtClean="0"/>
              <a:t>   4</a:t>
            </a:r>
            <a:r>
              <a:rPr lang="en-US" b="1" dirty="0"/>
              <a:t>	</a:t>
            </a:r>
            <a:r>
              <a:rPr lang="en-US" b="1" dirty="0" smtClean="0"/>
              <a:t>5    6</a:t>
            </a:r>
            <a:r>
              <a:rPr lang="en-US" b="1" dirty="0"/>
              <a:t>	</a:t>
            </a:r>
            <a:r>
              <a:rPr lang="en-US" b="1" dirty="0" smtClean="0"/>
              <a:t>   7    8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Foreign				C</a:t>
            </a:r>
            <a:r>
              <a:rPr lang="en-US" dirty="0"/>
              <a:t>	</a:t>
            </a:r>
            <a:r>
              <a:rPr lang="en-US" dirty="0" smtClean="0"/>
              <a:t>   C</a:t>
            </a:r>
            <a:r>
              <a:rPr lang="en-US" dirty="0"/>
              <a:t>	</a:t>
            </a:r>
            <a:r>
              <a:rPr lang="en-US" dirty="0" smtClean="0"/>
              <a:t> C</a:t>
            </a:r>
            <a:r>
              <a:rPr lang="en-US" dirty="0"/>
              <a:t>	</a:t>
            </a:r>
            <a:r>
              <a:rPr lang="en-US" dirty="0" smtClean="0"/>
              <a:t>   C</a:t>
            </a:r>
            <a:r>
              <a:rPr lang="en-US" dirty="0"/>
              <a:t>	</a:t>
            </a:r>
            <a:r>
              <a:rPr lang="en-US" dirty="0" smtClean="0"/>
              <a:t>A    </a:t>
            </a:r>
            <a:r>
              <a:rPr lang="en-US" dirty="0" err="1" smtClean="0"/>
              <a:t>A</a:t>
            </a:r>
            <a:r>
              <a:rPr lang="en-US" dirty="0" smtClean="0"/>
              <a:t>    </a:t>
            </a:r>
            <a:r>
              <a:rPr lang="en-US" dirty="0" err="1" smtClean="0"/>
              <a:t>A</a:t>
            </a:r>
            <a:r>
              <a:rPr lang="en-US" dirty="0" smtClean="0"/>
              <a:t>   </a:t>
            </a:r>
            <a:r>
              <a:rPr lang="en-US" dirty="0" err="1" smtClean="0"/>
              <a:t>A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Economic		</a:t>
            </a:r>
            <a:r>
              <a:rPr lang="en-US" dirty="0" smtClean="0"/>
              <a:t>	G</a:t>
            </a:r>
            <a:r>
              <a:rPr lang="en-US" dirty="0"/>
              <a:t>	</a:t>
            </a:r>
            <a:r>
              <a:rPr lang="en-US" dirty="0" smtClean="0"/>
              <a:t>   G</a:t>
            </a:r>
            <a:r>
              <a:rPr lang="en-US" dirty="0"/>
              <a:t>	</a:t>
            </a:r>
            <a:r>
              <a:rPr lang="en-US" dirty="0" smtClean="0"/>
              <a:t>M</a:t>
            </a:r>
            <a:r>
              <a:rPr lang="en-US" dirty="0"/>
              <a:t>	</a:t>
            </a:r>
            <a:r>
              <a:rPr lang="en-US" dirty="0" smtClean="0"/>
              <a:t>   M   G    </a:t>
            </a:r>
            <a:r>
              <a:rPr lang="en-US" dirty="0" err="1" smtClean="0"/>
              <a:t>G</a:t>
            </a:r>
            <a:r>
              <a:rPr lang="en-US" dirty="0" smtClean="0"/>
              <a:t>   M  </a:t>
            </a:r>
            <a:r>
              <a:rPr lang="en-US" dirty="0" err="1" smtClean="0"/>
              <a:t>M</a:t>
            </a:r>
            <a:r>
              <a:rPr lang="en-US" dirty="0"/>
              <a:t>	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Cultural			</a:t>
            </a:r>
            <a:r>
              <a:rPr lang="en-US" dirty="0" smtClean="0"/>
              <a:t>	P</a:t>
            </a:r>
            <a:r>
              <a:rPr lang="en-US" dirty="0"/>
              <a:t>	</a:t>
            </a:r>
            <a:r>
              <a:rPr lang="en-US" dirty="0" smtClean="0"/>
              <a:t>   T</a:t>
            </a:r>
            <a:r>
              <a:rPr lang="en-US" dirty="0"/>
              <a:t>	</a:t>
            </a:r>
            <a:r>
              <a:rPr lang="en-US" dirty="0" smtClean="0"/>
              <a:t> P</a:t>
            </a:r>
            <a:r>
              <a:rPr lang="en-US" dirty="0"/>
              <a:t>	</a:t>
            </a:r>
            <a:r>
              <a:rPr lang="en-US" dirty="0" smtClean="0"/>
              <a:t>   T     P</a:t>
            </a:r>
            <a:r>
              <a:rPr lang="en-US" dirty="0"/>
              <a:t>	</a:t>
            </a:r>
            <a:r>
              <a:rPr lang="en-US" dirty="0" smtClean="0"/>
              <a:t>  T</a:t>
            </a:r>
            <a:r>
              <a:rPr lang="en-US" dirty="0"/>
              <a:t>	</a:t>
            </a:r>
            <a:r>
              <a:rPr lang="en-US" dirty="0" smtClean="0"/>
              <a:t>   P    T</a:t>
            </a:r>
            <a:endParaRPr lang="en-US" dirty="0"/>
          </a:p>
          <a:p>
            <a:pPr marL="2286000" lvl="5" indent="0">
              <a:buNone/>
            </a:pPr>
            <a:r>
              <a:rPr lang="en-US" dirty="0"/>
              <a:t> </a:t>
            </a:r>
            <a:r>
              <a:rPr lang="en-US" dirty="0" smtClean="0"/>
              <a:t>      (D)									      (R)</a:t>
            </a:r>
          </a:p>
          <a:p>
            <a:pPr marL="2286000" lvl="5" indent="0">
              <a:buNone/>
            </a:pPr>
            <a:r>
              <a:rPr lang="en-US" dirty="0" smtClean="0"/>
              <a:t>		                 (L)				 (ND)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Sizes Fit All?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33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3600"/>
              </a:spcAft>
              <a:buNone/>
            </a:pPr>
            <a:r>
              <a:rPr lang="en-US" b="1" dirty="0" smtClean="0"/>
              <a:t>	</a:t>
            </a:r>
            <a:r>
              <a:rPr lang="en-US" sz="3600" b="1" dirty="0" smtClean="0"/>
              <a:t>            Platform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b="1" dirty="0" smtClean="0"/>
              <a:t>1</a:t>
            </a:r>
            <a:r>
              <a:rPr lang="en-US" b="1" dirty="0"/>
              <a:t>	</a:t>
            </a:r>
            <a:r>
              <a:rPr lang="en-US" b="1" dirty="0" smtClean="0"/>
              <a:t>   2</a:t>
            </a:r>
            <a:r>
              <a:rPr lang="en-US" b="1" dirty="0"/>
              <a:t>	</a:t>
            </a:r>
            <a:r>
              <a:rPr lang="en-US" b="1" dirty="0" smtClean="0"/>
              <a:t> 3</a:t>
            </a:r>
            <a:r>
              <a:rPr lang="en-US" b="1" dirty="0"/>
              <a:t>	</a:t>
            </a:r>
            <a:r>
              <a:rPr lang="en-US" b="1" dirty="0" smtClean="0"/>
              <a:t>   4</a:t>
            </a:r>
            <a:r>
              <a:rPr lang="en-US" b="1" dirty="0"/>
              <a:t>	</a:t>
            </a:r>
            <a:r>
              <a:rPr lang="en-US" b="1" dirty="0" smtClean="0"/>
              <a:t>5    6</a:t>
            </a:r>
            <a:r>
              <a:rPr lang="en-US" b="1" dirty="0"/>
              <a:t>	</a:t>
            </a:r>
            <a:r>
              <a:rPr lang="en-US" b="1" dirty="0" smtClean="0"/>
              <a:t>   7    8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Foreign				C</a:t>
            </a:r>
            <a:r>
              <a:rPr lang="en-US" dirty="0"/>
              <a:t>	</a:t>
            </a:r>
            <a:r>
              <a:rPr lang="en-US" dirty="0" smtClean="0"/>
              <a:t>   C</a:t>
            </a:r>
            <a:r>
              <a:rPr lang="en-US" dirty="0"/>
              <a:t>	</a:t>
            </a:r>
            <a:r>
              <a:rPr lang="en-US" dirty="0" smtClean="0"/>
              <a:t> C</a:t>
            </a:r>
            <a:r>
              <a:rPr lang="en-US" dirty="0"/>
              <a:t>	</a:t>
            </a:r>
            <a:r>
              <a:rPr lang="en-US" dirty="0" smtClean="0"/>
              <a:t>   C</a:t>
            </a:r>
            <a:r>
              <a:rPr lang="en-US" dirty="0"/>
              <a:t>	</a:t>
            </a:r>
            <a:r>
              <a:rPr lang="en-US" dirty="0" smtClean="0"/>
              <a:t>A    </a:t>
            </a:r>
            <a:r>
              <a:rPr lang="en-US" dirty="0" err="1" smtClean="0"/>
              <a:t>A</a:t>
            </a:r>
            <a:r>
              <a:rPr lang="en-US" dirty="0" smtClean="0"/>
              <a:t>    </a:t>
            </a:r>
            <a:r>
              <a:rPr lang="en-US" dirty="0" err="1" smtClean="0"/>
              <a:t>A</a:t>
            </a:r>
            <a:r>
              <a:rPr lang="en-US" dirty="0" smtClean="0"/>
              <a:t>   </a:t>
            </a:r>
            <a:r>
              <a:rPr lang="en-US" dirty="0" err="1" smtClean="0"/>
              <a:t>A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/>
              <a:t>Economic		</a:t>
            </a:r>
            <a:r>
              <a:rPr lang="en-US" dirty="0" smtClean="0"/>
              <a:t>	G</a:t>
            </a:r>
            <a:r>
              <a:rPr lang="en-US" dirty="0"/>
              <a:t>	</a:t>
            </a:r>
            <a:r>
              <a:rPr lang="en-US" dirty="0" smtClean="0"/>
              <a:t>   G</a:t>
            </a:r>
            <a:r>
              <a:rPr lang="en-US" dirty="0"/>
              <a:t>	</a:t>
            </a:r>
            <a:r>
              <a:rPr lang="en-US" dirty="0" smtClean="0"/>
              <a:t>M</a:t>
            </a:r>
            <a:r>
              <a:rPr lang="en-US" dirty="0"/>
              <a:t>	</a:t>
            </a:r>
            <a:r>
              <a:rPr lang="en-US" dirty="0" smtClean="0"/>
              <a:t>   M   G    </a:t>
            </a:r>
            <a:r>
              <a:rPr lang="en-US" dirty="0" err="1" smtClean="0"/>
              <a:t>G</a:t>
            </a:r>
            <a:r>
              <a:rPr lang="en-US" dirty="0" smtClean="0"/>
              <a:t>   M  </a:t>
            </a:r>
            <a:r>
              <a:rPr lang="en-US" dirty="0" err="1" smtClean="0"/>
              <a:t>M</a:t>
            </a:r>
            <a:r>
              <a:rPr lang="en-US" dirty="0"/>
              <a:t>	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Cultural			</a:t>
            </a:r>
            <a:r>
              <a:rPr lang="en-US" dirty="0" smtClean="0"/>
              <a:t>	P</a:t>
            </a:r>
            <a:r>
              <a:rPr lang="en-US" dirty="0"/>
              <a:t>	</a:t>
            </a:r>
            <a:r>
              <a:rPr lang="en-US" dirty="0" smtClean="0"/>
              <a:t>   T</a:t>
            </a:r>
            <a:r>
              <a:rPr lang="en-US" dirty="0"/>
              <a:t>	</a:t>
            </a:r>
            <a:r>
              <a:rPr lang="en-US" dirty="0" smtClean="0"/>
              <a:t> P</a:t>
            </a:r>
            <a:r>
              <a:rPr lang="en-US" dirty="0"/>
              <a:t>	</a:t>
            </a:r>
            <a:r>
              <a:rPr lang="en-US" dirty="0" smtClean="0"/>
              <a:t>   T     P</a:t>
            </a:r>
            <a:r>
              <a:rPr lang="en-US" dirty="0"/>
              <a:t>	</a:t>
            </a:r>
            <a:r>
              <a:rPr lang="en-US" dirty="0" smtClean="0"/>
              <a:t>  T</a:t>
            </a:r>
            <a:r>
              <a:rPr lang="en-US" dirty="0"/>
              <a:t>	</a:t>
            </a:r>
            <a:r>
              <a:rPr lang="en-US" dirty="0" smtClean="0"/>
              <a:t>   P    T</a:t>
            </a:r>
            <a:endParaRPr lang="en-US" dirty="0"/>
          </a:p>
          <a:p>
            <a:pPr marL="2286000" lvl="5" indent="0">
              <a:buNone/>
            </a:pPr>
            <a:r>
              <a:rPr lang="en-US" dirty="0"/>
              <a:t> </a:t>
            </a:r>
            <a:r>
              <a:rPr lang="en-US" dirty="0" smtClean="0"/>
              <a:t>      (D)									      (R)</a:t>
            </a:r>
          </a:p>
          <a:p>
            <a:pPr marL="2286000" lvl="5" indent="0">
              <a:buNone/>
            </a:pPr>
            <a:r>
              <a:rPr lang="en-US" dirty="0" smtClean="0"/>
              <a:t>		</a:t>
            </a:r>
            <a:r>
              <a:rPr lang="en-US" smtClean="0"/>
              <a:t>    (T?)      (T?)	    (T?)</a:t>
            </a:r>
            <a:r>
              <a:rPr lang="en-US" dirty="0" smtClean="0"/>
              <a:t>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4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Autofit/>
          </a:bodyPr>
          <a:lstStyle/>
          <a:p>
            <a:r>
              <a:rPr lang="en-US" altLang="en-US" sz="3200" b="1" dirty="0" smtClean="0"/>
              <a:t>Do Any of the Parties Represent Your Views Reasonably Well? </a:t>
            </a:r>
            <a:r>
              <a:rPr lang="en-US" altLang="en-US" sz="2800" b="1" dirty="0" smtClean="0"/>
              <a:t>(</a:t>
            </a:r>
            <a:r>
              <a:rPr lang="en-US" altLang="en-US" sz="2800" b="1" dirty="0" err="1" smtClean="0"/>
              <a:t>YouGov</a:t>
            </a:r>
            <a:r>
              <a:rPr lang="en-US" altLang="en-US" sz="2800" b="1" dirty="0" smtClean="0"/>
              <a:t>/</a:t>
            </a:r>
            <a:r>
              <a:rPr lang="en-US" altLang="en-US" sz="2800" b="1" dirty="0" err="1" smtClean="0"/>
              <a:t>Polimetrix</a:t>
            </a:r>
            <a:r>
              <a:rPr lang="en-US" altLang="en-US" sz="2800" b="1" dirty="0" smtClean="0"/>
              <a:t> 2015)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179461" y="6858000"/>
            <a:ext cx="9144000" cy="457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303279"/>
              </p:ext>
            </p:extLst>
          </p:nvPr>
        </p:nvGraphicFramePr>
        <p:xfrm>
          <a:off x="439396" y="1404953"/>
          <a:ext cx="8077200" cy="4857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5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Unstable Majorities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0075"/>
            <a:ext cx="8229600" cy="42460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Ideological parties in the U.S. context </a:t>
            </a:r>
            <a:r>
              <a:rPr lang="en-US" b="1" i="1" dirty="0" smtClean="0"/>
              <a:t>overreach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anose="05000000000000000000" pitchFamily="2" charset="2"/>
              </a:rPr>
              <a:t> attempt to implement base priorities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 alienates marginal supporters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 electoral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5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20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Marginal Members of an Electoral Majority? </a:t>
            </a:r>
            <a:br>
              <a:rPr lang="en-US" sz="3600" b="1" dirty="0" smtClean="0"/>
            </a:br>
            <a:r>
              <a:rPr lang="en-US" sz="2700" b="1" dirty="0" smtClean="0"/>
              <a:t>(PEW Research Center)</a:t>
            </a:r>
            <a:endParaRPr lang="en-US" sz="27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12562816"/>
              </p:ext>
            </p:extLst>
          </p:nvPr>
        </p:nvGraphicFramePr>
        <p:xfrm>
          <a:off x="457201" y="1447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98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How Independents Vote in Presidential Elections </a:t>
            </a:r>
            <a:endParaRPr lang="en-US" sz="32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493801"/>
              </p:ext>
            </p:extLst>
          </p:nvPr>
        </p:nvGraphicFramePr>
        <p:xfrm>
          <a:off x="381000" y="16002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220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How Independents Vote in House Elections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78851" name="TextBox 3"/>
          <p:cNvSpPr txBox="1"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>
                <a:latin typeface="Calibri" pitchFamily="34" charset="0"/>
              </a:rPr>
              <a:t>Source: National Election Pool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606271"/>
              </p:ext>
            </p:extLst>
          </p:nvPr>
        </p:nvGraphicFramePr>
        <p:xfrm>
          <a:off x="457200" y="12192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00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6930"/>
            <a:ext cx="8229600" cy="87070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Explaining the Trump Vote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4258"/>
            <a:ext cx="8229600" cy="421190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Racism, misogyny, xenophobia</a:t>
            </a:r>
          </a:p>
        </p:txBody>
      </p:sp>
    </p:spTree>
    <p:extLst>
      <p:ext uri="{BB962C8B-B14F-4D97-AF65-F5344CB8AC3E}">
        <p14:creationId xmlns:p14="http://schemas.microsoft.com/office/powerpoint/2010/main" val="94049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1474"/>
            <a:ext cx="9144000" cy="478563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An Era of Unstable Majorities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100996"/>
              </p:ext>
            </p:extLst>
          </p:nvPr>
        </p:nvGraphicFramePr>
        <p:xfrm>
          <a:off x="1371600" y="1025496"/>
          <a:ext cx="6400800" cy="60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548925"/>
                <a:gridCol w="1651475"/>
                <a:gridCol w="1600200"/>
              </a:tblGrid>
              <a:tr h="424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+mj-lt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President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House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Senate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405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1992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1994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1996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D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330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1998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D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R</a:t>
                      </a:r>
                      <a:r>
                        <a:rPr lang="en-US" sz="1400" dirty="0">
                          <a:effectLst/>
                          <a:latin typeface="+mj-lt"/>
                        </a:rPr>
                        <a:t> 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2000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D/R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Tie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2002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91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2004</a:t>
                      </a:r>
                      <a:endParaRPr lang="en-US" sz="1400" b="1" dirty="0">
                        <a:effectLst/>
                        <a:latin typeface="+mj-lt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2006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2008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D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D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2010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2012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</a:rPr>
                        <a:t>R</a:t>
                      </a:r>
                      <a:endParaRPr lang="en-US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24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</a:rPr>
                        <a:t>2014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D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  <a:tr h="404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2016</a:t>
                      </a:r>
                      <a:endParaRPr lang="en-US" sz="14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D/R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5307" marR="75307" marT="37654" marB="3765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2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950"/>
            <a:ext cx="8229600" cy="55034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7000" dirty="0" smtClean="0"/>
          </a:p>
          <a:p>
            <a:pPr marL="0" indent="0">
              <a:buNone/>
            </a:pPr>
            <a:r>
              <a:rPr lang="en-US" sz="11200" dirty="0" smtClean="0"/>
              <a:t>For </a:t>
            </a:r>
            <a:r>
              <a:rPr lang="en-US" sz="11200" dirty="0"/>
              <a:t>anyone who voted for Donald Trump, </a:t>
            </a:r>
            <a:r>
              <a:rPr lang="en-US" sz="11200" b="1" dirty="0"/>
              <a:t>bald-faced racism</a:t>
            </a:r>
            <a:r>
              <a:rPr lang="en-US" sz="11200" dirty="0"/>
              <a:t> and sexism were not the deal-breakers they should have been</a:t>
            </a:r>
            <a:r>
              <a:rPr lang="en-US" sz="11200" dirty="0" smtClean="0"/>
              <a:t>. </a:t>
            </a:r>
            <a:r>
              <a:rPr lang="en-US" sz="11200" dirty="0"/>
              <a:t>Hatred of women was on the ballot in November, and it won</a:t>
            </a:r>
            <a:r>
              <a:rPr lang="en-US" sz="11200" dirty="0" smtClean="0"/>
              <a:t>.  (emphasis in original)</a:t>
            </a:r>
          </a:p>
          <a:p>
            <a:endParaRPr lang="en-US" sz="11200" dirty="0"/>
          </a:p>
          <a:p>
            <a:pPr marL="0" indent="0">
              <a:buNone/>
            </a:pPr>
            <a:r>
              <a:rPr lang="en-US" sz="11200" dirty="0"/>
              <a:t>Donald Trump has won the presidency, despite an unprecedented level of unfitness and in defiance of nearly every prediction and poll. </a:t>
            </a:r>
            <a:r>
              <a:rPr lang="en-US" sz="11200" dirty="0" smtClean="0"/>
              <a:t> And </a:t>
            </a:r>
            <a:r>
              <a:rPr lang="en-US" sz="11200" dirty="0"/>
              <a:t>he’s done this not despite </a:t>
            </a:r>
            <a:r>
              <a:rPr lang="en-US" sz="11200" dirty="0" smtClean="0"/>
              <a:t>(sic) but </a:t>
            </a:r>
            <a:r>
              <a:rPr lang="en-US" sz="11200" dirty="0"/>
              <a:t>because he expressed unfiltered disdain toward racial and religious minorities in the country.</a:t>
            </a:r>
          </a:p>
          <a:p>
            <a:pPr marL="0" indent="0">
              <a:buNone/>
            </a:pPr>
            <a:r>
              <a:rPr lang="en-US" sz="11200" dirty="0"/>
              <a:t> </a:t>
            </a:r>
            <a:endParaRPr lang="en-US" sz="11200" dirty="0" smtClean="0"/>
          </a:p>
          <a:p>
            <a:pPr marL="0" indent="0">
              <a:buNone/>
            </a:pPr>
            <a:r>
              <a:rPr lang="en-US" sz="11200" dirty="0" smtClean="0"/>
              <a:t>Broder: “Dark Age? Get a Grip People” (2004)</a:t>
            </a:r>
            <a:endParaRPr lang="en-US" sz="1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384175"/>
            <a:ext cx="7758112" cy="993775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“The Day the Enlightenment Went Out”</a:t>
            </a:r>
            <a:r>
              <a:rPr lang="en-US" altLang="en-US" sz="3600" b="1" smtClean="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876800"/>
          </a:xfrm>
        </p:spPr>
        <p:txBody>
          <a:bodyPr/>
          <a:lstStyle/>
          <a:p>
            <a:pPr indent="1588" eaLnBrk="1" hangingPunct="1">
              <a:buFontTx/>
              <a:buNone/>
            </a:pPr>
            <a:r>
              <a:rPr lang="en-US" altLang="en-US" sz="2800" smtClean="0">
                <a:cs typeface="Times New Roman" pitchFamily="18" charset="0"/>
              </a:rPr>
              <a:t>Where else [but in the red states] do we find fundamentalist zeal, a rage at secularity, religious intolerance, fear of and hatred for modernity? … We find it in the Muslim world, in Al Qaeda, in Saddam Hussein’s Sunni loyalists</a:t>
            </a:r>
            <a:r>
              <a:rPr lang="en-US" altLang="en-US" smtClean="0">
                <a:cs typeface="Times New Roman" pitchFamily="18" charset="0"/>
              </a:rPr>
              <a:t>. (</a:t>
            </a:r>
            <a:r>
              <a:rPr lang="en-US" altLang="en-US" sz="2400" i="1" smtClean="0">
                <a:cs typeface="Times New Roman" pitchFamily="18" charset="0"/>
              </a:rPr>
              <a:t>Gary Wills)</a:t>
            </a:r>
          </a:p>
          <a:p>
            <a:pPr indent="1588" eaLnBrk="1" hangingPunct="1">
              <a:buFontTx/>
              <a:buNone/>
            </a:pPr>
            <a:endParaRPr lang="en-US" altLang="en-US" sz="2400" i="1" smtClean="0">
              <a:cs typeface="Times New Roman" pitchFamily="18" charset="0"/>
            </a:endParaRPr>
          </a:p>
          <a:p>
            <a:pPr indent="1588" eaLnBrk="1" hangingPunct="1">
              <a:buFontTx/>
              <a:buNone/>
            </a:pPr>
            <a:r>
              <a:rPr lang="en-US" altLang="en-US" sz="2800" smtClean="0">
                <a:latin typeface="Arial Unicode MS" pitchFamily="34" charset="-128"/>
                <a:cs typeface="Times New Roman" pitchFamily="18" charset="0"/>
              </a:rPr>
              <a:t>We’re entering another dark age, more creationist than cutting edge, more pre-modern than postmodern</a:t>
            </a:r>
            <a:r>
              <a:rPr lang="en-US" altLang="en-US" sz="2800" smtClean="0">
                <a:cs typeface="Times New Roman" pitchFamily="18" charset="0"/>
              </a:rPr>
              <a:t>. </a:t>
            </a:r>
            <a:r>
              <a:rPr lang="en-US" altLang="en-US" sz="2400" smtClean="0">
                <a:cs typeface="Times New Roman" pitchFamily="18" charset="0"/>
              </a:rPr>
              <a:t>(</a:t>
            </a:r>
            <a:r>
              <a:rPr lang="en-US" altLang="en-US" sz="2400" i="1" smtClean="0">
                <a:cs typeface="Times New Roman" pitchFamily="18" charset="0"/>
              </a:rPr>
              <a:t>Maureen Dowd</a:t>
            </a:r>
            <a:r>
              <a:rPr lang="en-US" altLang="en-US" sz="2400" smtClean="0">
                <a:cs typeface="Times New Roman" pitchFamily="18" charset="0"/>
              </a:rPr>
              <a:t>)</a:t>
            </a:r>
            <a:endParaRPr lang="en-US" altLang="en-US" sz="2400" smtClean="0"/>
          </a:p>
          <a:p>
            <a:pPr indent="1588" eaLnBrk="1" hangingPunct="1">
              <a:buFontTx/>
              <a:buNone/>
            </a:pPr>
            <a:endParaRPr lang="en-US" altLang="en-US" sz="2400" i="1" smtClean="0">
              <a:cs typeface="Times New Roman" pitchFamily="18" charset="0"/>
            </a:endParaRPr>
          </a:p>
          <a:p>
            <a:pPr indent="1588" eaLnBrk="1" hangingPunct="1">
              <a:buFontTx/>
              <a:buNone/>
            </a:pPr>
            <a:endParaRPr lang="en-US" altLang="en-US" sz="2400" i="1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Some Perspective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Clinton carried PA, MI, WI by about 83,000 votes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(.0006% of national vote)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Change half, properly distributed, giving her a comfortable EC majority, and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“Americans Reject Racism, Sexism!”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30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Preliminary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598"/>
            <a:ext cx="8229600" cy="480156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/>
              <a:t>Racism?</a:t>
            </a:r>
            <a:r>
              <a:rPr lang="en-US" sz="2800" dirty="0" smtClean="0"/>
              <a:t>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Obama approval rating</a:t>
            </a:r>
          </a:p>
          <a:p>
            <a:pPr marL="0" indent="0">
              <a:buNone/>
            </a:pPr>
            <a:r>
              <a:rPr lang="en-US" sz="2800" dirty="0" smtClean="0"/>
              <a:t>	Aggregate election returns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Sexism?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Does Trumps treatment of women bother you?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Yes: 63 %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A lot: 50%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(</a:t>
            </a:r>
            <a:r>
              <a:rPr lang="en-US" sz="2800" b="1" dirty="0" err="1" smtClean="0"/>
              <a:t>Clintonism</a:t>
            </a:r>
            <a:r>
              <a:rPr lang="en-US" sz="2800" b="1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81597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Explaining the Trump Vote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4258"/>
            <a:ext cx="8229600" cy="421190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Racism, misogyny, xenophobia</a:t>
            </a:r>
          </a:p>
          <a:p>
            <a:pPr marL="514350" indent="-514350">
              <a:buAutoNum type="arabicPeriod"/>
            </a:pPr>
            <a:r>
              <a:rPr lang="en-US" dirty="0" smtClean="0"/>
              <a:t>General discontent (</a:t>
            </a:r>
            <a:r>
              <a:rPr lang="en-US" dirty="0" err="1" smtClean="0"/>
              <a:t>eg</a:t>
            </a:r>
            <a:r>
              <a:rPr lang="en-US" dirty="0" smtClean="0"/>
              <a:t>. Economic)</a:t>
            </a:r>
          </a:p>
          <a:p>
            <a:pPr marL="514350" indent="-514350">
              <a:buAutoNum type="arabicPeriod"/>
            </a:pPr>
            <a:r>
              <a:rPr lang="en-US" dirty="0" smtClean="0"/>
              <a:t>Specific issues (</a:t>
            </a:r>
            <a:r>
              <a:rPr lang="en-US" dirty="0" err="1" smtClean="0"/>
              <a:t>eg</a:t>
            </a:r>
            <a:r>
              <a:rPr lang="en-US" dirty="0" smtClean="0"/>
              <a:t>. Immigration)</a:t>
            </a:r>
          </a:p>
          <a:p>
            <a:pPr marL="514350" indent="-514350">
              <a:buAutoNum type="arabicPeriod"/>
            </a:pPr>
            <a:r>
              <a:rPr lang="en-US" dirty="0" smtClean="0"/>
              <a:t>Anti-elitism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	Economic  (</a:t>
            </a:r>
            <a:r>
              <a:rPr lang="en-US" dirty="0" err="1" smtClean="0"/>
              <a:t>eg</a:t>
            </a:r>
            <a:r>
              <a:rPr lang="en-US" dirty="0" smtClean="0"/>
              <a:t>. Wall Street)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	Political	(</a:t>
            </a:r>
            <a:r>
              <a:rPr lang="en-US" dirty="0" err="1" smtClean="0"/>
              <a:t>eg</a:t>
            </a:r>
            <a:r>
              <a:rPr lang="en-US" dirty="0" smtClean="0"/>
              <a:t>. The Democratic Party)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	Cultural  (</a:t>
            </a:r>
            <a:r>
              <a:rPr lang="en-US" dirty="0" err="1" smtClean="0"/>
              <a:t>eg</a:t>
            </a:r>
            <a:r>
              <a:rPr lang="en-US" dirty="0" smtClean="0"/>
              <a:t>. “</a:t>
            </a:r>
            <a:r>
              <a:rPr lang="en-US" dirty="0" err="1" smtClean="0"/>
              <a:t>Deplorables</a:t>
            </a:r>
            <a:r>
              <a:rPr lang="en-US" dirty="0" smtClean="0"/>
              <a:t>”)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 smtClean="0"/>
              <a:t>	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0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9301"/>
            <a:ext cx="8229600" cy="10682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Start </a:t>
            </a:r>
            <a:r>
              <a:rPr lang="en-US" b="1" dirty="0"/>
              <a:t>with Hillary Clinton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Donald Trump and Hillary Clinton head into the final hours of the 2016 presidential campaign with the worst election-eve images of any major-party presidential candidates Gallup has measured back to 1956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10-17 at 10.02.0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25" y="317500"/>
            <a:ext cx="6362700" cy="6362700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3171825" y="1428496"/>
            <a:ext cx="363474" cy="8321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495550" y="1104900"/>
            <a:ext cx="438150" cy="11303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40934"/>
            <a:ext cx="8229600" cy="77670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Voted for Trump in Spite of …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39895"/>
            <a:ext cx="8229600" cy="418626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			 </a:t>
            </a:r>
            <a:r>
              <a:rPr lang="en-US" b="1" dirty="0" smtClean="0"/>
              <a:t>Trump</a:t>
            </a:r>
            <a:r>
              <a:rPr lang="en-US" dirty="0" smtClean="0"/>
              <a:t>		</a:t>
            </a:r>
            <a:r>
              <a:rPr lang="en-US" b="1" dirty="0" smtClean="0"/>
              <a:t>HRC</a:t>
            </a:r>
          </a:p>
          <a:p>
            <a:pPr marL="0" indent="0">
              <a:buNone/>
            </a:pPr>
            <a:r>
              <a:rPr lang="en-US" dirty="0" smtClean="0"/>
              <a:t>Favorable Opinion						38 %		  43</a:t>
            </a:r>
          </a:p>
          <a:p>
            <a:pPr marL="0" indent="0">
              <a:buNone/>
            </a:pPr>
            <a:r>
              <a:rPr lang="en-US" dirty="0" smtClean="0"/>
              <a:t>Qualified									38			  52</a:t>
            </a:r>
          </a:p>
          <a:p>
            <a:pPr marL="0" indent="0">
              <a:buNone/>
            </a:pPr>
            <a:r>
              <a:rPr lang="en-US" dirty="0" smtClean="0"/>
              <a:t>Honest and Trustworthy				33			  36</a:t>
            </a:r>
          </a:p>
          <a:p>
            <a:pPr marL="0" indent="0">
              <a:buNone/>
            </a:pPr>
            <a:r>
              <a:rPr lang="en-US" dirty="0" smtClean="0"/>
              <a:t>Right Temperament					35			  55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Bring Needed Change					83			  14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9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29839"/>
            <a:ext cx="8229600" cy="141860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Beyond the U.S.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48441"/>
            <a:ext cx="8229600" cy="4177722"/>
          </a:xfrm>
        </p:spPr>
        <p:txBody>
          <a:bodyPr/>
          <a:lstStyle/>
          <a:p>
            <a:endParaRPr lang="en-US" dirty="0" smtClean="0"/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2015 UK General Elections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dirty="0" smtClean="0"/>
              <a:t>Brexit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dirty="0" smtClean="0"/>
              <a:t>Trump</a:t>
            </a:r>
          </a:p>
          <a:p>
            <a:pPr marL="0" indent="0" algn="ctr">
              <a:buNone/>
            </a:pPr>
            <a:r>
              <a:rPr lang="en-US" dirty="0" smtClean="0"/>
              <a:t>Populist (“Far Right”) Resurgence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7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Support for Populist </a:t>
            </a:r>
            <a:r>
              <a:rPr lang="en-US" sz="4000" b="1" dirty="0"/>
              <a:t>Parties in Western European </a:t>
            </a:r>
            <a:r>
              <a:rPr lang="en-US" sz="4000" b="1" dirty="0" smtClean="0"/>
              <a:t> Democracies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2748" y="1591654"/>
            <a:ext cx="8229600" cy="4525963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5000" dirty="0"/>
              <a:t>Swiss People’s Party								26.6%</a:t>
            </a:r>
          </a:p>
          <a:p>
            <a:r>
              <a:rPr lang="en-US" sz="5000" dirty="0"/>
              <a:t>Freedom Party of Austria							20.5</a:t>
            </a:r>
          </a:p>
          <a:p>
            <a:r>
              <a:rPr lang="en-US" sz="5000" dirty="0"/>
              <a:t>New Flemish Alliance						</a:t>
            </a:r>
            <a:r>
              <a:rPr lang="en-US" sz="5000" dirty="0" smtClean="0"/>
              <a:t>	</a:t>
            </a:r>
            <a:r>
              <a:rPr lang="en-US" sz="5000" dirty="0"/>
              <a:t>	20.3</a:t>
            </a:r>
          </a:p>
          <a:p>
            <a:r>
              <a:rPr lang="en-US" sz="5000" dirty="0"/>
              <a:t>Progress Party (Norway)							16.3</a:t>
            </a:r>
          </a:p>
          <a:p>
            <a:r>
              <a:rPr lang="en-US" sz="5000" dirty="0"/>
              <a:t>National Front (France)							</a:t>
            </a:r>
            <a:r>
              <a:rPr lang="en-US" sz="5000" dirty="0" smtClean="0"/>
              <a:t>	13.6</a:t>
            </a:r>
            <a:endParaRPr lang="en-US" sz="5000" dirty="0"/>
          </a:p>
          <a:p>
            <a:r>
              <a:rPr lang="en-US" sz="5000" dirty="0"/>
              <a:t>Sweden Democrats								12.9</a:t>
            </a:r>
          </a:p>
          <a:p>
            <a:r>
              <a:rPr lang="en-US" sz="5000" dirty="0"/>
              <a:t>United Kingdom Independence Party				12.6</a:t>
            </a:r>
          </a:p>
          <a:p>
            <a:r>
              <a:rPr lang="en-US" sz="5000" dirty="0"/>
              <a:t>Danish People’s Party							</a:t>
            </a:r>
            <a:r>
              <a:rPr lang="en-US" sz="5000" dirty="0" smtClean="0"/>
              <a:t>	12.3</a:t>
            </a:r>
            <a:endParaRPr lang="en-US" sz="5000" dirty="0"/>
          </a:p>
          <a:p>
            <a:r>
              <a:rPr lang="en-US" sz="5000" dirty="0"/>
              <a:t>Party for Freedom (Netherlands)					10.1</a:t>
            </a:r>
          </a:p>
          <a:p>
            <a:r>
              <a:rPr lang="en-US" sz="5000" dirty="0"/>
              <a:t> </a:t>
            </a:r>
          </a:p>
          <a:p>
            <a:r>
              <a:rPr lang="en-US" sz="4000" dirty="0"/>
              <a:t>*Popular vote in most recent national electio</a:t>
            </a:r>
            <a:r>
              <a:rPr lang="en-US" dirty="0"/>
              <a:t>n</a:t>
            </a:r>
          </a:p>
          <a:p>
            <a:r>
              <a:rPr lang="en-US" dirty="0"/>
              <a:t> </a:t>
            </a:r>
          </a:p>
          <a:p>
            <a:r>
              <a:rPr lang="en-US" sz="4000" dirty="0"/>
              <a:t>Source: “List of Active Nationalist Parties in Europe.”  </a:t>
            </a:r>
            <a:r>
              <a:rPr lang="en-US" sz="4000" i="1" dirty="0"/>
              <a:t>Wikipedia.</a:t>
            </a:r>
            <a:r>
              <a:rPr lang="en-US" sz="4000" dirty="0"/>
              <a:t> </a:t>
            </a:r>
            <a:r>
              <a:rPr lang="en-US" sz="4000" u="sng" dirty="0">
                <a:hlinkClick r:id="rId2"/>
              </a:rPr>
              <a:t>http://en.wikipedia.org/wiki/List_of_active_nationalist_parties_in_Europe</a:t>
            </a:r>
            <a:endParaRPr lang="en-US" sz="40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0037"/>
            <a:ext cx="8229600" cy="5186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WHY?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40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/>
              <a:t>The U.S. Political Parties Have Become More Like the Ideological Parties of 20</a:t>
            </a:r>
            <a:r>
              <a:rPr lang="en-US" baseline="30000" dirty="0" smtClean="0"/>
              <a:t>th</a:t>
            </a:r>
            <a:r>
              <a:rPr lang="en-US" dirty="0" smtClean="0"/>
              <a:t> Century Europe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3600" b="1" dirty="0" smtClean="0"/>
              <a:t>Historical Similarities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819400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</a:pPr>
            <a:r>
              <a:rPr lang="en-US" dirty="0" smtClean="0"/>
              <a:t>Globalization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Economic Transformation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Population Movement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Mass Immigration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Rising Inequality</a:t>
            </a:r>
          </a:p>
        </p:txBody>
      </p:sp>
    </p:spTree>
    <p:extLst>
      <p:ext uri="{BB962C8B-B14F-4D97-AF65-F5344CB8AC3E}">
        <p14:creationId xmlns:p14="http://schemas.microsoft.com/office/powerpoint/2010/main" val="2254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38242"/>
            <a:ext cx="7772400" cy="1632247"/>
          </a:xfrm>
        </p:spPr>
        <p:txBody>
          <a:bodyPr>
            <a:normAutofit/>
          </a:bodyPr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71245"/>
            <a:ext cx="6400800" cy="1767555"/>
          </a:xfrm>
        </p:spPr>
        <p:txBody>
          <a:bodyPr/>
          <a:lstStyle/>
          <a:p>
            <a:r>
              <a:rPr lang="en-US" b="1" dirty="0" smtClean="0"/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3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>
            <a:noAutofit/>
          </a:bodyPr>
          <a:lstStyle/>
          <a:p>
            <a:r>
              <a:rPr lang="en-US" sz="3200" b="1" dirty="0"/>
              <a:t>When Should Abortion Be Permitted?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“</a:t>
            </a:r>
            <a:r>
              <a:rPr lang="en-US" sz="3200" b="1" i="1" dirty="0" smtClean="0"/>
              <a:t>Always as a Matter of Personal Choice”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" y="6599237"/>
            <a:ext cx="9144000" cy="25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dirty="0" smtClean="0"/>
              <a:t>Source</a:t>
            </a:r>
            <a:r>
              <a:rPr lang="en-US" sz="800" dirty="0"/>
              <a:t>: ANES.  </a:t>
            </a:r>
            <a:r>
              <a:rPr lang="en-US" sz="800" dirty="0" smtClean="0"/>
              <a:t>Workers are </a:t>
            </a:r>
            <a:r>
              <a:rPr lang="en-US" sz="800" dirty="0"/>
              <a:t>strong and weak partisans who worked for a party or candidate. Donors are strong and weak partisans who donated to a party or candidate</a:t>
            </a:r>
            <a:r>
              <a:rPr lang="en-US" sz="900" dirty="0"/>
              <a:t>,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62710120"/>
              </p:ext>
            </p:extLst>
          </p:nvPr>
        </p:nvGraphicFramePr>
        <p:xfrm>
          <a:off x="457200" y="1447800"/>
          <a:ext cx="8229600" cy="496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06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Re-Nationalization of </a:t>
            </a:r>
            <a:br>
              <a:rPr lang="en-US" sz="3600" b="1" dirty="0" smtClean="0"/>
            </a:br>
            <a:r>
              <a:rPr lang="en-US" sz="3600" b="1" dirty="0" smtClean="0"/>
              <a:t>American Elections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1930s-1980s—vote for the person, not the party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1990s-today—vote for the party, not the person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ym typeface="Wingdings" panose="05000000000000000000" pitchFamily="2" charset="2"/>
              </a:rPr>
              <a:t> Decline in ticket splitting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208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021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Split Ticket (President/House) Voting Has Declined in Recent </a:t>
            </a:r>
            <a:r>
              <a:rPr lang="en-US" sz="3200" b="1" dirty="0" err="1" smtClean="0"/>
              <a:t>Decdes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05600"/>
            <a:ext cx="9144000" cy="136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dirty="0" smtClean="0"/>
              <a:t>Source: ANES. 2012 data FTF only.</a:t>
            </a:r>
            <a:endParaRPr lang="en-US" sz="9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457200" y="15240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884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ChangeArrowheads="1"/>
          </p:cNvSpPr>
          <p:nvPr/>
        </p:nvSpPr>
        <p:spPr bwMode="auto">
          <a:xfrm>
            <a:off x="0" y="43655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j-lt"/>
                <a:ea typeface="Times New Roman" pitchFamily="18" charset="0"/>
                <a:cs typeface="Arial" pitchFamily="34" charset="0"/>
              </a:rPr>
              <a:t>When Should Abortion Be Permitted? </a:t>
            </a:r>
            <a:endParaRPr lang="en-US" sz="3200" b="1" dirty="0" smtClean="0">
              <a:latin typeface="+mj-lt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400" b="1" dirty="0" smtClean="0">
                <a:latin typeface="+mj-lt"/>
                <a:ea typeface="Times New Roman" pitchFamily="18" charset="0"/>
                <a:cs typeface="Arial" pitchFamily="34" charset="0"/>
              </a:rPr>
              <a:t>(2012 ANES)</a:t>
            </a:r>
            <a:endParaRPr lang="en-US" sz="2400" b="1" dirty="0">
              <a:latin typeface="+mj-lt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7280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137094"/>
              </p:ext>
            </p:extLst>
          </p:nvPr>
        </p:nvGraphicFramePr>
        <p:xfrm>
          <a:off x="381000" y="1447800"/>
          <a:ext cx="8305800" cy="4401503"/>
        </p:xfrm>
        <a:graphic>
          <a:graphicData uri="http://schemas.openxmlformats.org/drawingml/2006/table">
            <a:tbl>
              <a:tblPr/>
              <a:tblGrid>
                <a:gridCol w="4038600"/>
                <a:gridCol w="2209800"/>
                <a:gridCol w="2057400"/>
              </a:tblGrid>
              <a:tr h="1109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Strong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Democrats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Strong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 Republicans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Never permitted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     9%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  21%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Only in case of rape, incest, or the woman's life is in danger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For a clear need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Always as a personal choice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1" name="Text Box 35"/>
          <p:cNvSpPr txBox="1">
            <a:spLocks noChangeArrowheads="1"/>
          </p:cNvSpPr>
          <p:nvPr/>
        </p:nvSpPr>
        <p:spPr bwMode="auto">
          <a:xfrm>
            <a:off x="0" y="6673850"/>
            <a:ext cx="89916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00" dirty="0"/>
              <a:t>Source: ANES, </a:t>
            </a:r>
            <a:r>
              <a:rPr lang="en-US" altLang="en-US" sz="600" dirty="0" smtClean="0"/>
              <a:t>2012  FTF Only</a:t>
            </a:r>
            <a:endParaRPr lang="en-US" altLang="en-US" sz="600" dirty="0"/>
          </a:p>
        </p:txBody>
      </p:sp>
    </p:spTree>
    <p:extLst>
      <p:ext uri="{BB962C8B-B14F-4D97-AF65-F5344CB8AC3E}">
        <p14:creationId xmlns:p14="http://schemas.microsoft.com/office/powerpoint/2010/main" val="245924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Electoral Chaos </a:t>
            </a:r>
            <a:r>
              <a:rPr lang="en-US" sz="36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</a:t>
            </a:r>
            <a:endParaRPr lang="en-US" sz="3600" b="1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1133"/>
            <a:ext cx="8229600" cy="5578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1992: Ross Perot--19% / Clinton—43%  (1912)</a:t>
            </a:r>
          </a:p>
          <a:p>
            <a:pPr marL="0" indent="0">
              <a:buNone/>
            </a:pPr>
            <a:r>
              <a:rPr lang="en-US" sz="2400" dirty="0" smtClean="0"/>
              <a:t>1994: Democrats 40 year reign in the House ends</a:t>
            </a:r>
          </a:p>
          <a:p>
            <a:pPr marL="0" indent="0">
              <a:buNone/>
            </a:pPr>
            <a:r>
              <a:rPr lang="en-US" sz="2400" dirty="0" smtClean="0"/>
              <a:t>1996: Democratic President / Republican Congress !</a:t>
            </a:r>
          </a:p>
          <a:p>
            <a:pPr marL="0" indent="0">
              <a:buNone/>
            </a:pPr>
            <a:r>
              <a:rPr lang="en-US" sz="2400" dirty="0" smtClean="0"/>
              <a:t>1998: President’s party gains seats in the House!</a:t>
            </a:r>
          </a:p>
          <a:p>
            <a:pPr marL="0" indent="0">
              <a:buNone/>
            </a:pPr>
            <a:r>
              <a:rPr lang="en-US" sz="2400" dirty="0" smtClean="0"/>
              <a:t>2000: Total Mess</a:t>
            </a:r>
          </a:p>
          <a:p>
            <a:pPr marL="0" indent="0">
              <a:buNone/>
            </a:pPr>
            <a:r>
              <a:rPr lang="en-US" sz="2400" dirty="0" smtClean="0"/>
              <a:t>2002: President’s party gains seats again!</a:t>
            </a:r>
          </a:p>
          <a:p>
            <a:pPr marL="0" indent="0">
              <a:buNone/>
            </a:pPr>
            <a:r>
              <a:rPr lang="en-US" sz="2400" dirty="0" smtClean="0"/>
              <a:t>2004: Consolidation of the Reagan Revolution?</a:t>
            </a:r>
          </a:p>
          <a:p>
            <a:pPr marL="0" indent="0">
              <a:buNone/>
            </a:pPr>
            <a:r>
              <a:rPr lang="en-US" sz="2400" dirty="0" smtClean="0"/>
              <a:t>2006: No--Republican “</a:t>
            </a:r>
            <a:r>
              <a:rPr lang="en-US" sz="2400" dirty="0" err="1" smtClean="0"/>
              <a:t>thumpin</a:t>
            </a:r>
            <a:r>
              <a:rPr lang="en-US" sz="2400" dirty="0" smtClean="0"/>
              <a:t>”</a:t>
            </a:r>
          </a:p>
          <a:p>
            <a:pPr marL="0" indent="0">
              <a:buNone/>
            </a:pPr>
            <a:r>
              <a:rPr lang="en-US" sz="2400" dirty="0" smtClean="0"/>
              <a:t>2008: Resurrection of The New Deal?</a:t>
            </a:r>
          </a:p>
          <a:p>
            <a:pPr marL="0" indent="0">
              <a:buNone/>
            </a:pPr>
            <a:r>
              <a:rPr lang="en-US" sz="2400" dirty="0" smtClean="0"/>
              <a:t>2010: No--Democratic “shellacking I”</a:t>
            </a:r>
          </a:p>
          <a:p>
            <a:pPr marL="0" indent="0">
              <a:buNone/>
            </a:pPr>
            <a:r>
              <a:rPr lang="en-US" sz="2400" dirty="0" smtClean="0"/>
              <a:t>2012: Status quo, but Obama …</a:t>
            </a:r>
          </a:p>
          <a:p>
            <a:pPr marL="0" indent="0">
              <a:buNone/>
            </a:pPr>
            <a:r>
              <a:rPr lang="en-US" sz="2400" dirty="0" smtClean="0"/>
              <a:t>2014: Democratic “shellacking II”</a:t>
            </a:r>
          </a:p>
          <a:p>
            <a:pPr marL="0" indent="0">
              <a:buNone/>
            </a:pPr>
            <a:r>
              <a:rPr lang="en-US" sz="2400" dirty="0" smtClean="0"/>
              <a:t>2016: Trump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Presidential Forecasting Models</a:t>
            </a:r>
            <a:endParaRPr lang="en-US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6388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 smtClean="0"/>
              <a:t>Erikson (economic indicators/polls	52.0 D         (82%)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  &amp; </a:t>
            </a:r>
            <a:r>
              <a:rPr lang="en-US" sz="2400" b="1" dirty="0" err="1" smtClean="0"/>
              <a:t>Wlezien</a:t>
            </a:r>
            <a:endParaRPr lang="en-US" sz="24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 smtClean="0"/>
              <a:t>Lockerbie (economic expectations/	50.4 D         (62%)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term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Lewis-Beck (Approval/growth)		51.1 D         (83%)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&amp;Tien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/>
              <a:t>Campbell (convention/growth)		</a:t>
            </a:r>
            <a:r>
              <a:rPr lang="en-US" sz="2400" b="1" dirty="0" smtClean="0"/>
              <a:t>51.2 D	         (75%)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Abramowitz (Approval/growth/		48.6 D         (66%)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 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term)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dirty="0" err="1" smtClean="0"/>
              <a:t>Norpoth</a:t>
            </a:r>
            <a:r>
              <a:rPr lang="en-US" sz="2400" b="1" dirty="0" smtClean="0"/>
              <a:t> (primaries)			47.5 D	         (87%)</a:t>
            </a:r>
          </a:p>
        </p:txBody>
      </p:sp>
    </p:spTree>
    <p:extLst>
      <p:ext uri="{BB962C8B-B14F-4D97-AF65-F5344CB8AC3E}">
        <p14:creationId xmlns:p14="http://schemas.microsoft.com/office/powerpoint/2010/main" val="175552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90600"/>
          </a:xfrm>
        </p:spPr>
        <p:txBody>
          <a:bodyPr/>
          <a:lstStyle/>
          <a:p>
            <a:r>
              <a:rPr lang="en-US" sz="3600" b="1" dirty="0" smtClean="0"/>
              <a:t>Polarization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	Time 1	    	33 Libs		34 Mods	  34 </a:t>
            </a:r>
            <a:r>
              <a:rPr lang="en-US" sz="2400" dirty="0" err="1" smtClean="0"/>
              <a:t>Conservs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	Time 2		50 Libs		  0 Mods	  50 </a:t>
            </a:r>
            <a:r>
              <a:rPr lang="en-US" sz="2400" dirty="0" err="1" smtClean="0"/>
              <a:t>Conservs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Time 1		33 Dems	34 </a:t>
            </a:r>
            <a:r>
              <a:rPr lang="en-US" sz="2400" dirty="0" err="1" smtClean="0"/>
              <a:t>Inds</a:t>
            </a:r>
            <a:r>
              <a:rPr lang="en-US" sz="2400" dirty="0" smtClean="0"/>
              <a:t>		  33 Reps</a:t>
            </a:r>
          </a:p>
          <a:p>
            <a:pPr marL="0" indent="0" algn="ctr">
              <a:buNone/>
            </a:pPr>
            <a:r>
              <a:rPr lang="en-US" sz="2400" dirty="0" smtClean="0"/>
              <a:t>Time 2		50 Dems	  0 </a:t>
            </a:r>
            <a:r>
              <a:rPr lang="en-US" sz="2400" dirty="0" err="1" smtClean="0"/>
              <a:t>Inds</a:t>
            </a:r>
            <a:r>
              <a:rPr lang="en-US" sz="2400" dirty="0" smtClean="0"/>
              <a:t>		  50 Reps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584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No Decline in Moderates</a:t>
            </a:r>
            <a:endParaRPr lang="en-US" sz="36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700" y="6642100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200"/>
              <a:t>Source: GSS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170421"/>
              </p:ext>
            </p:extLst>
          </p:nvPr>
        </p:nvGraphicFramePr>
        <p:xfrm>
          <a:off x="469900" y="14478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89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No Decline in Independents</a:t>
            </a:r>
            <a:endParaRPr lang="en-US" sz="36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105114"/>
              </p:ext>
            </p:extLst>
          </p:nvPr>
        </p:nvGraphicFramePr>
        <p:xfrm>
          <a:off x="457200" y="1219200"/>
          <a:ext cx="8229600" cy="540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" y="6627168"/>
            <a:ext cx="152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ANES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8789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Issue Centrists Still Dominate: 2012</a:t>
            </a:r>
            <a:endParaRPr lang="en-US" sz="40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85347"/>
            <a:ext cx="914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600" b="1" dirty="0">
                <a:latin typeface="Times New Roman" pitchFamily="18" charset="0"/>
                <a:cs typeface="Times New Roman" pitchFamily="18" charset="0"/>
              </a:rPr>
              <a:t>Source: ANES </a:t>
            </a:r>
          </a:p>
          <a:p>
            <a:r>
              <a:rPr lang="en-US" sz="600" b="1" dirty="0">
                <a:latin typeface="Times New Roman" pitchFamily="18" charset="0"/>
                <a:cs typeface="Times New Roman" pitchFamily="18" charset="0"/>
              </a:rPr>
              <a:t>* “Haven’t thought much about it” responses recoded as moderates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9501959"/>
              </p:ext>
            </p:extLst>
          </p:nvPr>
        </p:nvGraphicFramePr>
        <p:xfrm>
          <a:off x="457200" y="1143001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1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Sorting</a:t>
            </a:r>
            <a:endParaRPr lang="en-US" sz="4000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2" b="4863"/>
          <a:stretch/>
        </p:blipFill>
        <p:spPr bwMode="auto">
          <a:xfrm>
            <a:off x="457200" y="1524000"/>
            <a:ext cx="8229600" cy="4876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29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Sorting </a:t>
            </a:r>
            <a:r>
              <a:rPr lang="en-US" sz="3600" b="1" dirty="0" smtClean="0">
                <a:sym typeface="Wingdings" panose="05000000000000000000" pitchFamily="2" charset="2"/>
              </a:rPr>
              <a:t> Partisan Polarization</a:t>
            </a:r>
            <a:endParaRPr lang="en-US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800" dirty="0" smtClean="0"/>
              <a:t>L</a:t>
            </a:r>
            <a:r>
              <a:rPr lang="en-US" dirty="0" smtClean="0"/>
              <a:t>    ________________________________  </a:t>
            </a:r>
            <a:r>
              <a:rPr lang="en-US" sz="2800" dirty="0" smtClean="0"/>
              <a:t>R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sz="2400" dirty="0" smtClean="0"/>
              <a:t>-1		   		   -.25	      0       .25		       	     +1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L</a:t>
            </a:r>
            <a:r>
              <a:rPr lang="en-US" sz="2400" dirty="0" smtClean="0"/>
              <a:t>    __________________________________________    </a:t>
            </a:r>
            <a:r>
              <a:rPr lang="en-US" sz="2800" dirty="0" smtClean="0"/>
              <a:t>R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-1     -.75		      		      0			           .75       +1</a:t>
            </a:r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447800" y="25908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10000" y="25908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54610" y="25908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86400" y="25908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976074" y="2590800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47800" y="5001427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5001427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54610" y="5007126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10400" y="5001427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77798" y="5001427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4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1042</Words>
  <Application>Microsoft Office PowerPoint</Application>
  <PresentationFormat>On-screen Show (4:3)</PresentationFormat>
  <Paragraphs>340</Paragraphs>
  <Slides>37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The 2016 Presidential Election in Context</vt:lpstr>
      <vt:lpstr>An Era of Unstable Majorities</vt:lpstr>
      <vt:lpstr>PowerPoint Presentation</vt:lpstr>
      <vt:lpstr>Polarization</vt:lpstr>
      <vt:lpstr>No Decline in Moderates</vt:lpstr>
      <vt:lpstr>No Decline in Independents</vt:lpstr>
      <vt:lpstr>Issue Centrists Still Dominate: 2012</vt:lpstr>
      <vt:lpstr>Sorting</vt:lpstr>
      <vt:lpstr>Sorting  Partisan Polarization</vt:lpstr>
      <vt:lpstr>PowerPoint Presentation</vt:lpstr>
      <vt:lpstr> Most Advanced Democracies Have Multi-Party Coalition Governments </vt:lpstr>
      <vt:lpstr>Two Sizes Fit All?</vt:lpstr>
      <vt:lpstr>Two Sizes Fit All?</vt:lpstr>
      <vt:lpstr>Do Any of the Parties Represent Your Views Reasonably Well? (YouGov/Polimetrix 2015)</vt:lpstr>
      <vt:lpstr>Unstable Majorities</vt:lpstr>
      <vt:lpstr>Marginal Members of an Electoral Majority?  (PEW Research Center)</vt:lpstr>
      <vt:lpstr>How Independents Vote in Presidential Elections </vt:lpstr>
      <vt:lpstr>How Independents Vote in House Elections  </vt:lpstr>
      <vt:lpstr>Explaining the Trump Vote</vt:lpstr>
      <vt:lpstr>PowerPoint Presentation</vt:lpstr>
      <vt:lpstr>“The Day the Enlightenment Went Out” </vt:lpstr>
      <vt:lpstr>Some Perspective</vt:lpstr>
      <vt:lpstr>Preliminary</vt:lpstr>
      <vt:lpstr>Explaining the Trump Vote</vt:lpstr>
      <vt:lpstr> Start with Hillary Clinton </vt:lpstr>
      <vt:lpstr>PowerPoint Presentation</vt:lpstr>
      <vt:lpstr>Voted for Trump in Spite of …</vt:lpstr>
      <vt:lpstr>Beyond the U.S.</vt:lpstr>
      <vt:lpstr> Support for Populist Parties in Western European  Democracies </vt:lpstr>
      <vt:lpstr>Historical Similarities</vt:lpstr>
      <vt:lpstr>The End</vt:lpstr>
      <vt:lpstr>When Should Abortion Be Permitted? “Always as a Matter of Personal Choice”</vt:lpstr>
      <vt:lpstr>The Re-Nationalization of  American Elections</vt:lpstr>
      <vt:lpstr>Split Ticket (President/House) Voting Has Declined in Recent Decdes</vt:lpstr>
      <vt:lpstr>PowerPoint Presentation</vt:lpstr>
      <vt:lpstr>Electoral Chaos </vt:lpstr>
      <vt:lpstr>Presidential Forecasting Models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Exceptionalism and Electons</dc:title>
  <dc:creator>Morris Fiorina</dc:creator>
  <cp:lastModifiedBy>Morris Paul Fiorina</cp:lastModifiedBy>
  <cp:revision>87</cp:revision>
  <dcterms:created xsi:type="dcterms:W3CDTF">2016-10-12T22:35:28Z</dcterms:created>
  <dcterms:modified xsi:type="dcterms:W3CDTF">2017-01-12T22:09:32Z</dcterms:modified>
</cp:coreProperties>
</file>