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1"/>
  </p:sldMasterIdLst>
  <p:notesMasterIdLst>
    <p:notesMasterId r:id="rId35"/>
  </p:notesMasterIdLst>
  <p:handoutMasterIdLst>
    <p:handoutMasterId r:id="rId36"/>
  </p:handoutMasterIdLst>
  <p:sldIdLst>
    <p:sldId id="353" r:id="rId2"/>
    <p:sldId id="354" r:id="rId3"/>
    <p:sldId id="329" r:id="rId4"/>
    <p:sldId id="357" r:id="rId5"/>
    <p:sldId id="256" r:id="rId6"/>
    <p:sldId id="313" r:id="rId7"/>
    <p:sldId id="317" r:id="rId8"/>
    <p:sldId id="366" r:id="rId9"/>
    <p:sldId id="368" r:id="rId10"/>
    <p:sldId id="367" r:id="rId11"/>
    <p:sldId id="369" r:id="rId12"/>
    <p:sldId id="370" r:id="rId13"/>
    <p:sldId id="335" r:id="rId14"/>
    <p:sldId id="296" r:id="rId15"/>
    <p:sldId id="282" r:id="rId16"/>
    <p:sldId id="371" r:id="rId17"/>
    <p:sldId id="331" r:id="rId18"/>
    <p:sldId id="276" r:id="rId19"/>
    <p:sldId id="284" r:id="rId20"/>
    <p:sldId id="332" r:id="rId21"/>
    <p:sldId id="277" r:id="rId22"/>
    <p:sldId id="333" r:id="rId23"/>
    <p:sldId id="342" r:id="rId24"/>
    <p:sldId id="340" r:id="rId25"/>
    <p:sldId id="365" r:id="rId26"/>
    <p:sldId id="294" r:id="rId27"/>
    <p:sldId id="457" r:id="rId28"/>
    <p:sldId id="373" r:id="rId29"/>
    <p:sldId id="379" r:id="rId30"/>
    <p:sldId id="374" r:id="rId31"/>
    <p:sldId id="375" r:id="rId32"/>
    <p:sldId id="378" r:id="rId33"/>
    <p:sldId id="376" r:id="rId34"/>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E8E7E6"/>
    <a:srgbClr val="CFCFCF"/>
    <a:srgbClr val="56BADC"/>
    <a:srgbClr val="FF0000"/>
    <a:srgbClr val="FFD8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672"/>
    <p:restoredTop sz="60340" autoAdjust="0"/>
  </p:normalViewPr>
  <p:slideViewPr>
    <p:cSldViewPr>
      <p:cViewPr varScale="1">
        <p:scale>
          <a:sx n="65" d="100"/>
          <a:sy n="65" d="100"/>
        </p:scale>
        <p:origin x="208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EF93F-EA17-4FD9-BB7C-3B59C62AB14F}"/>
              </a:ext>
            </a:extLst>
          </p:cNvPr>
          <p:cNvSpPr>
            <a:spLocks noGrp="1"/>
          </p:cNvSpPr>
          <p:nvPr>
            <p:ph type="hdr" sz="quarter"/>
          </p:nvPr>
        </p:nvSpPr>
        <p:spPr>
          <a:xfrm>
            <a:off x="0" y="0"/>
            <a:ext cx="2971800" cy="466725"/>
          </a:xfrm>
          <a:prstGeom prst="rect">
            <a:avLst/>
          </a:prstGeom>
        </p:spPr>
        <p:txBody>
          <a:bodyPr vert="horz" lIns="91438" tIns="45719" rIns="91438" bIns="45719"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962EBDC4-D018-44E7-A6C9-BD0176657081}"/>
              </a:ext>
            </a:extLst>
          </p:cNvPr>
          <p:cNvSpPr>
            <a:spLocks noGrp="1"/>
          </p:cNvSpPr>
          <p:nvPr>
            <p:ph type="dt" sz="quarter" idx="1"/>
          </p:nvPr>
        </p:nvSpPr>
        <p:spPr>
          <a:xfrm>
            <a:off x="3884613" y="0"/>
            <a:ext cx="2971800" cy="466725"/>
          </a:xfrm>
          <a:prstGeom prst="rect">
            <a:avLst/>
          </a:prstGeom>
        </p:spPr>
        <p:txBody>
          <a:bodyPr vert="horz" lIns="91438" tIns="45719" rIns="91438" bIns="45719" rtlCol="0"/>
          <a:lstStyle>
            <a:lvl1pPr algn="r">
              <a:defRPr sz="1200"/>
            </a:lvl1pPr>
          </a:lstStyle>
          <a:p>
            <a:pPr>
              <a:defRPr/>
            </a:pPr>
            <a:fld id="{3C4D6F8D-A13E-4FB4-A982-961BDF721DF2}" type="datetimeFigureOut">
              <a:rPr lang="en-US"/>
              <a:pPr>
                <a:defRPr/>
              </a:pPr>
              <a:t>4/15/22</a:t>
            </a:fld>
            <a:endParaRPr lang="en-US" dirty="0"/>
          </a:p>
        </p:txBody>
      </p:sp>
      <p:sp>
        <p:nvSpPr>
          <p:cNvPr id="4" name="Footer Placeholder 3">
            <a:extLst>
              <a:ext uri="{FF2B5EF4-FFF2-40B4-BE49-F238E27FC236}">
                <a16:creationId xmlns:a16="http://schemas.microsoft.com/office/drawing/2014/main" id="{1650DDE1-1E38-4F8C-959F-87711922B96F}"/>
              </a:ext>
            </a:extLst>
          </p:cNvPr>
          <p:cNvSpPr>
            <a:spLocks noGrp="1"/>
          </p:cNvSpPr>
          <p:nvPr>
            <p:ph type="ftr" sz="quarter" idx="2"/>
          </p:nvPr>
        </p:nvSpPr>
        <p:spPr>
          <a:xfrm>
            <a:off x="0" y="8829675"/>
            <a:ext cx="2971800" cy="466725"/>
          </a:xfrm>
          <a:prstGeom prst="rect">
            <a:avLst/>
          </a:prstGeom>
        </p:spPr>
        <p:txBody>
          <a:bodyPr vert="horz" lIns="91438" tIns="45719" rIns="91438" bIns="45719" rtlCol="0" anchor="b"/>
          <a:lstStyle>
            <a:lvl1pPr algn="l">
              <a:defRPr sz="1200"/>
            </a:lvl1pPr>
          </a:lstStyle>
          <a:p>
            <a:pPr>
              <a:defRPr/>
            </a:pPr>
            <a:endParaRPr lang="en-US" dirty="0"/>
          </a:p>
        </p:txBody>
      </p:sp>
      <p:sp>
        <p:nvSpPr>
          <p:cNvPr id="5" name="Slide Number Placeholder 4">
            <a:extLst>
              <a:ext uri="{FF2B5EF4-FFF2-40B4-BE49-F238E27FC236}">
                <a16:creationId xmlns:a16="http://schemas.microsoft.com/office/drawing/2014/main" id="{CABD9893-69D9-43FE-818D-EE2B08CF1E91}"/>
              </a:ext>
            </a:extLst>
          </p:cNvPr>
          <p:cNvSpPr>
            <a:spLocks noGrp="1"/>
          </p:cNvSpPr>
          <p:nvPr>
            <p:ph type="sldNum" sz="quarter" idx="3"/>
          </p:nvPr>
        </p:nvSpPr>
        <p:spPr>
          <a:xfrm>
            <a:off x="3884613" y="8829675"/>
            <a:ext cx="2971800" cy="466725"/>
          </a:xfrm>
          <a:prstGeom prst="rect">
            <a:avLst/>
          </a:prstGeom>
        </p:spPr>
        <p:txBody>
          <a:bodyPr vert="horz" lIns="91438" tIns="45719" rIns="91438" bIns="45719" rtlCol="0" anchor="b"/>
          <a:lstStyle>
            <a:lvl1pPr algn="r">
              <a:defRPr sz="1200"/>
            </a:lvl1pPr>
          </a:lstStyle>
          <a:p>
            <a:pPr>
              <a:defRPr/>
            </a:pPr>
            <a:fld id="{D0E95A6B-62E9-4182-BEA0-B7A01D818FCD}" type="slidenum">
              <a:rPr lang="en-US"/>
              <a:pPr>
                <a:defRPr/>
              </a:pPr>
              <a:t>‹#›</a:t>
            </a:fld>
            <a:endParaRPr lang="en-US" dirty="0"/>
          </a:p>
        </p:txBody>
      </p:sp>
    </p:spTree>
    <p:extLst>
      <p:ext uri="{BB962C8B-B14F-4D97-AF65-F5344CB8AC3E}">
        <p14:creationId xmlns:p14="http://schemas.microsoft.com/office/powerpoint/2010/main" val="686661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1D0EB-EDB4-464C-9E1F-8022D5506045}"/>
              </a:ext>
            </a:extLst>
          </p:cNvPr>
          <p:cNvSpPr>
            <a:spLocks noGrp="1"/>
          </p:cNvSpPr>
          <p:nvPr>
            <p:ph type="hdr" sz="quarter"/>
          </p:nvPr>
        </p:nvSpPr>
        <p:spPr>
          <a:xfrm>
            <a:off x="0" y="0"/>
            <a:ext cx="2971800" cy="465138"/>
          </a:xfrm>
          <a:prstGeom prst="rect">
            <a:avLst/>
          </a:prstGeom>
        </p:spPr>
        <p:txBody>
          <a:bodyPr vert="horz" lIns="91438" tIns="45719" rIns="91438" bIns="45719" rtlCol="0"/>
          <a:lstStyle>
            <a:lvl1pPr algn="l" eaLnBrk="1" hangingPunct="1">
              <a:defRPr sz="1200">
                <a:latin typeface="Arial"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873167E2-9689-4879-9688-8FE544A48817}"/>
              </a:ext>
            </a:extLst>
          </p:cNvPr>
          <p:cNvSpPr>
            <a:spLocks noGrp="1"/>
          </p:cNvSpPr>
          <p:nvPr>
            <p:ph type="dt" idx="1"/>
          </p:nvPr>
        </p:nvSpPr>
        <p:spPr>
          <a:xfrm>
            <a:off x="3884613" y="0"/>
            <a:ext cx="2971800" cy="465138"/>
          </a:xfrm>
          <a:prstGeom prst="rect">
            <a:avLst/>
          </a:prstGeom>
        </p:spPr>
        <p:txBody>
          <a:bodyPr vert="horz" wrap="square" lIns="91438" tIns="45719" rIns="91438" bIns="45719" numCol="1" anchor="t" anchorCtr="0" compatLnSpc="1">
            <a:prstTxWarp prst="textNoShape">
              <a:avLst/>
            </a:prstTxWarp>
          </a:bodyPr>
          <a:lstStyle>
            <a:lvl1pPr algn="r" eaLnBrk="1" hangingPunct="1">
              <a:defRPr sz="1200"/>
            </a:lvl1pPr>
          </a:lstStyle>
          <a:p>
            <a:pPr>
              <a:defRPr/>
            </a:pPr>
            <a:fld id="{56C2B410-EBD0-4649-91D7-059B6B8E3472}" type="datetimeFigureOut">
              <a:rPr lang="en-US" altLang="en-US"/>
              <a:pPr>
                <a:defRPr/>
              </a:pPr>
              <a:t>4/15/22</a:t>
            </a:fld>
            <a:endParaRPr lang="en-US" altLang="en-US" dirty="0"/>
          </a:p>
        </p:txBody>
      </p:sp>
      <p:sp>
        <p:nvSpPr>
          <p:cNvPr id="4" name="Slide Image Placeholder 3">
            <a:extLst>
              <a:ext uri="{FF2B5EF4-FFF2-40B4-BE49-F238E27FC236}">
                <a16:creationId xmlns:a16="http://schemas.microsoft.com/office/drawing/2014/main" id="{17721F3F-DF45-407F-B3E4-A3BCB8BE57DB}"/>
              </a:ext>
            </a:extLst>
          </p:cNvPr>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38" tIns="45719" rIns="91438" bIns="45719" rtlCol="0" anchor="ctr"/>
          <a:lstStyle/>
          <a:p>
            <a:pPr lvl="0"/>
            <a:endParaRPr lang="en-US" noProof="0" dirty="0"/>
          </a:p>
        </p:txBody>
      </p:sp>
      <p:sp>
        <p:nvSpPr>
          <p:cNvPr id="5" name="Notes Placeholder 4">
            <a:extLst>
              <a:ext uri="{FF2B5EF4-FFF2-40B4-BE49-F238E27FC236}">
                <a16:creationId xmlns:a16="http://schemas.microsoft.com/office/drawing/2014/main" id="{28BEB487-721A-4A18-92EA-2E094D5BB2F2}"/>
              </a:ext>
            </a:extLst>
          </p:cNvPr>
          <p:cNvSpPr>
            <a:spLocks noGrp="1"/>
          </p:cNvSpPr>
          <p:nvPr>
            <p:ph type="body" sz="quarter" idx="3"/>
          </p:nvPr>
        </p:nvSpPr>
        <p:spPr>
          <a:xfrm>
            <a:off x="685800" y="4416425"/>
            <a:ext cx="5486400" cy="4183063"/>
          </a:xfrm>
          <a:prstGeom prst="rect">
            <a:avLst/>
          </a:prstGeom>
        </p:spPr>
        <p:txBody>
          <a:bodyPr vert="horz" lIns="91438" tIns="45719" rIns="91438" bIns="4571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3A59E8-A8B8-4C42-AEC4-51AA3CDDF912}"/>
              </a:ext>
            </a:extLst>
          </p:cNvPr>
          <p:cNvSpPr>
            <a:spLocks noGrp="1"/>
          </p:cNvSpPr>
          <p:nvPr>
            <p:ph type="ftr" sz="quarter" idx="4"/>
          </p:nvPr>
        </p:nvSpPr>
        <p:spPr>
          <a:xfrm>
            <a:off x="0" y="8829675"/>
            <a:ext cx="2971800" cy="465138"/>
          </a:xfrm>
          <a:prstGeom prst="rect">
            <a:avLst/>
          </a:prstGeom>
        </p:spPr>
        <p:txBody>
          <a:bodyPr vert="horz" lIns="91438" tIns="45719" rIns="91438" bIns="45719" rtlCol="0" anchor="b"/>
          <a:lstStyle>
            <a:lvl1pPr algn="l" eaLnBrk="1" hangingPunct="1">
              <a:defRPr sz="1200">
                <a:latin typeface="Arial"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8749D64C-D57C-44F8-8891-48A73CA1E29D}"/>
              </a:ext>
            </a:extLst>
          </p:cNvPr>
          <p:cNvSpPr>
            <a:spLocks noGrp="1"/>
          </p:cNvSpPr>
          <p:nvPr>
            <p:ph type="sldNum" sz="quarter" idx="5"/>
          </p:nvPr>
        </p:nvSpPr>
        <p:spPr>
          <a:xfrm>
            <a:off x="3884613" y="8829675"/>
            <a:ext cx="2971800" cy="465138"/>
          </a:xfrm>
          <a:prstGeom prst="rect">
            <a:avLst/>
          </a:prstGeom>
        </p:spPr>
        <p:txBody>
          <a:bodyPr vert="horz" wrap="square" lIns="91438" tIns="45719" rIns="91438" bIns="45719" numCol="1" anchor="b" anchorCtr="0" compatLnSpc="1">
            <a:prstTxWarp prst="textNoShape">
              <a:avLst/>
            </a:prstTxWarp>
          </a:bodyPr>
          <a:lstStyle>
            <a:lvl1pPr algn="r" eaLnBrk="1" hangingPunct="1">
              <a:defRPr sz="1200"/>
            </a:lvl1pPr>
          </a:lstStyle>
          <a:p>
            <a:pPr>
              <a:defRPr/>
            </a:pPr>
            <a:fld id="{79670B8F-062D-41EF-B5C1-48F83C1DE241}" type="slidenum">
              <a:rPr lang="en-US" altLang="en-US"/>
              <a:pPr>
                <a:defRPr/>
              </a:pPr>
              <a:t>‹#›</a:t>
            </a:fld>
            <a:endParaRPr lang="en-US" altLang="en-US" dirty="0"/>
          </a:p>
        </p:txBody>
      </p:sp>
    </p:spTree>
    <p:extLst>
      <p:ext uri="{BB962C8B-B14F-4D97-AF65-F5344CB8AC3E}">
        <p14:creationId xmlns:p14="http://schemas.microsoft.com/office/powerpoint/2010/main" val="1701604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p>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3</a:t>
            </a:fld>
            <a:endParaRPr lang="en-US" altLang="en-US" dirty="0"/>
          </a:p>
        </p:txBody>
      </p:sp>
    </p:spTree>
    <p:extLst>
      <p:ext uri="{BB962C8B-B14F-4D97-AF65-F5344CB8AC3E}">
        <p14:creationId xmlns:p14="http://schemas.microsoft.com/office/powerpoint/2010/main" val="352904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C3656D4-745B-4DFA-82D1-9DB8155F0F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5479A8B-EE45-4DDE-9954-A0E2C021E1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a:extLst>
              <a:ext uri="{FF2B5EF4-FFF2-40B4-BE49-F238E27FC236}">
                <a16:creationId xmlns:a16="http://schemas.microsoft.com/office/drawing/2014/main" id="{E023B1C6-D6C3-4C30-A654-4D7B527F02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46D67C-C08A-4465-88AD-25A17EB2D8C4}" type="slidenum">
              <a:rPr lang="en-US" altLang="en-US" smtClean="0"/>
              <a:pPr/>
              <a:t>15</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2DE2720-D7DD-493A-AF4D-44AE30FC3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B674188-3819-41AB-8299-A402DD91CF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9AF47FF6-DC93-4188-8338-4F948C434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E8133A6-9C53-436C-9D06-ED77F812858A}" type="slidenum">
              <a:rPr lang="en-US" altLang="en-US" smtClean="0"/>
              <a:pPr/>
              <a:t>16</a:t>
            </a:fld>
            <a:endParaRPr lang="en-US" altLang="en-US" dirty="0"/>
          </a:p>
        </p:txBody>
      </p:sp>
    </p:spTree>
    <p:extLst>
      <p:ext uri="{BB962C8B-B14F-4D97-AF65-F5344CB8AC3E}">
        <p14:creationId xmlns:p14="http://schemas.microsoft.com/office/powerpoint/2010/main" val="251613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F5EE9F27-4081-45CE-9F36-FB9BC0E160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A2AB5C0-20DA-4057-9C61-58C11D47A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a:extLst>
              <a:ext uri="{FF2B5EF4-FFF2-40B4-BE49-F238E27FC236}">
                <a16:creationId xmlns:a16="http://schemas.microsoft.com/office/drawing/2014/main" id="{99FD542C-971D-4A58-BF44-8BD0193CE4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C275395-B228-4837-8243-0003272B6153}" type="slidenum">
              <a:rPr lang="en-US" altLang="en-US" smtClean="0"/>
              <a:pPr/>
              <a:t>17</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C61807C-50B1-4420-B224-13E765590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0A8CD0E-FFC8-42A3-B608-4EDD120C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8C4C6545-B032-41C5-9D3A-D6CB114475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15B9C7D-6D9C-4BDD-B78F-EB1341B08418}" type="slidenum">
              <a:rPr lang="en-US" altLang="en-US" smtClean="0"/>
              <a:pPr/>
              <a:t>18</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0AAAEE0-E0B8-4607-9626-A5771E5E6C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428187E-4ED4-4073-ACCA-991EEE71CA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0724" name="Slide Number Placeholder 3">
            <a:extLst>
              <a:ext uri="{FF2B5EF4-FFF2-40B4-BE49-F238E27FC236}">
                <a16:creationId xmlns:a16="http://schemas.microsoft.com/office/drawing/2014/main" id="{798821A0-3422-494E-9261-8824E6B25F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6DB25C5-F8DD-4C76-9799-382456572365}" type="slidenum">
              <a:rPr lang="en-US" altLang="en-US" smtClean="0"/>
              <a:pPr/>
              <a:t>19</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BAAAA18-3652-4443-A460-D018F6C2ED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E5530F3-FD16-4ED6-93D1-624B89DD9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A53264C4-AA7A-4244-9642-8FD645BAA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6B5CAD-A5E5-4564-BF80-31388D95B0C5}" type="slidenum">
              <a:rPr lang="en-US" altLang="en-US" smtClean="0"/>
              <a:pPr/>
              <a:t>20</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77E3F601-FF0F-424B-B4CE-D102769774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EA1A6C5-8D06-41F0-B772-3CC39991AC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667E807C-2615-4CE0-90C5-C2C573962C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A4D98A-2651-42C0-94B2-A690ED1F20D9}" type="slidenum">
              <a:rPr lang="en-US" altLang="en-US" smtClean="0"/>
              <a:pPr/>
              <a:t>21</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5FC214F-74AF-4958-8C1B-3AB17FECD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DDA1388-1411-4EE4-A567-E262F78A7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2BEB2BE0-6895-4AE7-8859-E8E1A840F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76CFD4-F130-4234-8FFB-A200598D9DA5}" type="slidenum">
              <a:rPr lang="en-US" altLang="en-US" smtClean="0"/>
              <a:pPr/>
              <a:t>22</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976921F-91BF-4462-BE5E-0C26B6C8C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217699F-AB5D-4CE9-A30D-4E90C852E7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6B754956-141C-4E64-9024-792E689EDA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C51457A-572E-4A90-A46F-00691CC5D309}" type="slidenum">
              <a:rPr lang="en-US" altLang="en-US" smtClean="0"/>
              <a:pPr/>
              <a:t>23</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E80BE47-5880-4E2B-AC04-2ACA1351BF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E310CEBA-5690-4D10-BF16-5A97FD2B5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a:extLst>
              <a:ext uri="{FF2B5EF4-FFF2-40B4-BE49-F238E27FC236}">
                <a16:creationId xmlns:a16="http://schemas.microsoft.com/office/drawing/2014/main" id="{AC41BA46-B22C-4586-9864-9772726616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498518-EE6E-48ED-A6CC-65291AEB43AE}" type="slidenum">
              <a:rPr lang="en-US" altLang="en-US" smtClean="0"/>
              <a:pPr/>
              <a:t>24</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p>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4</a:t>
            </a:fld>
            <a:endParaRPr lang="en-US" altLang="en-US" dirty="0"/>
          </a:p>
        </p:txBody>
      </p:sp>
    </p:spTree>
    <p:extLst>
      <p:ext uri="{BB962C8B-B14F-4D97-AF65-F5344CB8AC3E}">
        <p14:creationId xmlns:p14="http://schemas.microsoft.com/office/powerpoint/2010/main" val="1932671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2DE2720-D7DD-493A-AF4D-44AE30FC3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B674188-3819-41AB-8299-A402DD91CF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9AF47FF6-DC93-4188-8338-4F948C434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E8133A6-9C53-436C-9D06-ED77F812858A}" type="slidenum">
              <a:rPr lang="en-US" altLang="en-US" smtClean="0"/>
              <a:pPr/>
              <a:t>25</a:t>
            </a:fld>
            <a:endParaRPr lang="en-US" altLang="en-US" dirty="0"/>
          </a:p>
        </p:txBody>
      </p:sp>
    </p:spTree>
    <p:extLst>
      <p:ext uri="{BB962C8B-B14F-4D97-AF65-F5344CB8AC3E}">
        <p14:creationId xmlns:p14="http://schemas.microsoft.com/office/powerpoint/2010/main" val="330772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E80BE47-5880-4E2B-AC04-2ACA1351BF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E310CEBA-5690-4D10-BF16-5A97FD2B5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a:extLst>
              <a:ext uri="{FF2B5EF4-FFF2-40B4-BE49-F238E27FC236}">
                <a16:creationId xmlns:a16="http://schemas.microsoft.com/office/drawing/2014/main" id="{AC41BA46-B22C-4586-9864-9772726616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498518-EE6E-48ED-A6CC-65291AEB43AE}" type="slidenum">
              <a:rPr lang="en-US" altLang="en-US" smtClean="0"/>
              <a:pPr/>
              <a:t>29</a:t>
            </a:fld>
            <a:endParaRPr lang="en-US" altLang="en-US" dirty="0"/>
          </a:p>
        </p:txBody>
      </p:sp>
    </p:spTree>
    <p:extLst>
      <p:ext uri="{BB962C8B-B14F-4D97-AF65-F5344CB8AC3E}">
        <p14:creationId xmlns:p14="http://schemas.microsoft.com/office/powerpoint/2010/main" val="285659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5FC214F-74AF-4958-8C1B-3AB17FECD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DDA1388-1411-4EE4-A567-E262F78A7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2BEB2BE0-6895-4AE7-8859-E8E1A840F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76CFD4-F130-4234-8FFB-A200598D9DA5}" type="slidenum">
              <a:rPr lang="en-US" altLang="en-US" smtClean="0"/>
              <a:pPr/>
              <a:t>30</a:t>
            </a:fld>
            <a:endParaRPr lang="en-US" altLang="en-US" dirty="0"/>
          </a:p>
        </p:txBody>
      </p:sp>
    </p:spTree>
    <p:extLst>
      <p:ext uri="{BB962C8B-B14F-4D97-AF65-F5344CB8AC3E}">
        <p14:creationId xmlns:p14="http://schemas.microsoft.com/office/powerpoint/2010/main" val="2079559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5FC214F-74AF-4958-8C1B-3AB17FECD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DDA1388-1411-4EE4-A567-E262F78A7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2BEB2BE0-6895-4AE7-8859-E8E1A840F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76CFD4-F130-4234-8FFB-A200598D9DA5}" type="slidenum">
              <a:rPr lang="en-US" altLang="en-US" smtClean="0"/>
              <a:pPr/>
              <a:t>31</a:t>
            </a:fld>
            <a:endParaRPr lang="en-US" altLang="en-US" dirty="0"/>
          </a:p>
        </p:txBody>
      </p:sp>
    </p:spTree>
    <p:extLst>
      <p:ext uri="{BB962C8B-B14F-4D97-AF65-F5344CB8AC3E}">
        <p14:creationId xmlns:p14="http://schemas.microsoft.com/office/powerpoint/2010/main" val="1432551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2DE2720-D7DD-493A-AF4D-44AE30FC36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B674188-3819-41AB-8299-A402DD91CF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9AF47FF6-DC93-4188-8338-4F948C434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E8133A6-9C53-436C-9D06-ED77F812858A}" type="slidenum">
              <a:rPr lang="en-US" altLang="en-US" smtClean="0"/>
              <a:pPr/>
              <a:t>32</a:t>
            </a:fld>
            <a:endParaRPr lang="en-US" altLang="en-US" dirty="0"/>
          </a:p>
        </p:txBody>
      </p:sp>
    </p:spTree>
    <p:extLst>
      <p:ext uri="{BB962C8B-B14F-4D97-AF65-F5344CB8AC3E}">
        <p14:creationId xmlns:p14="http://schemas.microsoft.com/office/powerpoint/2010/main" val="347715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FE0A677-DA20-45D9-AE8F-5EF4FC4FA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80CB434-9644-45DD-B0E8-6DBB2ED23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a:extLst>
              <a:ext uri="{FF2B5EF4-FFF2-40B4-BE49-F238E27FC236}">
                <a16:creationId xmlns:a16="http://schemas.microsoft.com/office/drawing/2014/main" id="{DB306BFD-A60B-4FFD-8D51-BDC8CCF5A1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3983943-107D-4AA3-A0DD-A2FDDEDA4DB7}" type="slidenum">
              <a:rPr lang="en-US" altLang="en-US" smtClean="0"/>
              <a:pPr/>
              <a:t>5</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8</a:t>
            </a:fld>
            <a:endParaRPr lang="en-US" altLang="en-US" dirty="0"/>
          </a:p>
        </p:txBody>
      </p:sp>
    </p:spTree>
    <p:extLst>
      <p:ext uri="{BB962C8B-B14F-4D97-AF65-F5344CB8AC3E}">
        <p14:creationId xmlns:p14="http://schemas.microsoft.com/office/powerpoint/2010/main" val="161169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9</a:t>
            </a:fld>
            <a:endParaRPr lang="en-US" altLang="en-US" dirty="0"/>
          </a:p>
        </p:txBody>
      </p:sp>
    </p:spTree>
    <p:extLst>
      <p:ext uri="{BB962C8B-B14F-4D97-AF65-F5344CB8AC3E}">
        <p14:creationId xmlns:p14="http://schemas.microsoft.com/office/powerpoint/2010/main" val="143020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10</a:t>
            </a:fld>
            <a:endParaRPr lang="en-US" altLang="en-US" dirty="0"/>
          </a:p>
        </p:txBody>
      </p:sp>
    </p:spTree>
    <p:extLst>
      <p:ext uri="{BB962C8B-B14F-4D97-AF65-F5344CB8AC3E}">
        <p14:creationId xmlns:p14="http://schemas.microsoft.com/office/powerpoint/2010/main" val="338355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11</a:t>
            </a:fld>
            <a:endParaRPr lang="en-US" altLang="en-US" dirty="0"/>
          </a:p>
        </p:txBody>
      </p:sp>
    </p:spTree>
    <p:extLst>
      <p:ext uri="{BB962C8B-B14F-4D97-AF65-F5344CB8AC3E}">
        <p14:creationId xmlns:p14="http://schemas.microsoft.com/office/powerpoint/2010/main" val="867574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670B8F-062D-41EF-B5C1-48F83C1DE241}" type="slidenum">
              <a:rPr lang="en-US" altLang="en-US" smtClean="0"/>
              <a:pPr>
                <a:defRPr/>
              </a:pPr>
              <a:t>12</a:t>
            </a:fld>
            <a:endParaRPr lang="en-US" altLang="en-US" dirty="0"/>
          </a:p>
        </p:txBody>
      </p:sp>
    </p:spTree>
    <p:extLst>
      <p:ext uri="{BB962C8B-B14F-4D97-AF65-F5344CB8AC3E}">
        <p14:creationId xmlns:p14="http://schemas.microsoft.com/office/powerpoint/2010/main" val="82526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4E29BBC-9323-493B-A0B8-BA7A391193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7C4429C-547B-4899-B8C6-8AB451A61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a:extLst>
              <a:ext uri="{FF2B5EF4-FFF2-40B4-BE49-F238E27FC236}">
                <a16:creationId xmlns:a16="http://schemas.microsoft.com/office/drawing/2014/main" id="{24A3E76E-39BA-448B-B8DC-E972C0D42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5813" indent="-227013">
              <a:defRPr>
                <a:solidFill>
                  <a:schemeClr val="tx1"/>
                </a:solidFill>
                <a:latin typeface="Arial" panose="020B0604020202020204"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D97266F-6840-491B-B12C-FC36A8FC8276}" type="slidenum">
              <a:rPr lang="en-US" altLang="en-US" smtClean="0">
                <a:solidFill>
                  <a:srgbClr val="000000"/>
                </a:solidFill>
              </a:rPr>
              <a:pPr/>
              <a:t>14</a:t>
            </a:fld>
            <a:endParaRPr lang="en-US" alt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9AC1-9971-CC47-8548-406760D443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F1967F3-2B47-3841-B9FE-5FA0D99DBE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0265B96-8247-0045-A887-157E9AD2C43E}"/>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5" name="Footer Placeholder 4">
            <a:extLst>
              <a:ext uri="{FF2B5EF4-FFF2-40B4-BE49-F238E27FC236}">
                <a16:creationId xmlns:a16="http://schemas.microsoft.com/office/drawing/2014/main" id="{4BF099E6-DE4B-D94F-8AC1-04590199E33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F9C607-6B94-634E-A54F-E5F5F8B6261C}"/>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26403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F3BA-077F-E94D-80B8-EB9D6C9B3F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F850F-B823-A54E-A53B-F8366B2D03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6C8E7-1EFC-C740-8457-CD1E64559AD2}"/>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5" name="Footer Placeholder 4">
            <a:extLst>
              <a:ext uri="{FF2B5EF4-FFF2-40B4-BE49-F238E27FC236}">
                <a16:creationId xmlns:a16="http://schemas.microsoft.com/office/drawing/2014/main" id="{724A6262-E952-7443-9A38-90CEDFB70DE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49AF06-EF8D-EF49-ACBC-25CA89B9F25F}"/>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277679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5A28B-037F-224D-9232-5C00E1D9677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4A0DFC-9AC6-764E-B334-EF2F5516E52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2A874-1B2C-5040-A87F-D6A41BDFBFAA}"/>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5" name="Footer Placeholder 4">
            <a:extLst>
              <a:ext uri="{FF2B5EF4-FFF2-40B4-BE49-F238E27FC236}">
                <a16:creationId xmlns:a16="http://schemas.microsoft.com/office/drawing/2014/main" id="{966F4F47-6EC9-C34D-92B1-435DBE41511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8F64-DFF0-E149-A1F6-5CDED064D42E}"/>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35721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9E49-8EFD-F84A-B035-E09ADAD320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93F4B-BECD-B649-9867-9354A7AE24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38434-9EAD-F947-82A2-4DECE329FD20}"/>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5" name="Footer Placeholder 4">
            <a:extLst>
              <a:ext uri="{FF2B5EF4-FFF2-40B4-BE49-F238E27FC236}">
                <a16:creationId xmlns:a16="http://schemas.microsoft.com/office/drawing/2014/main" id="{1097074B-6B7C-6E4E-B03D-B52FD503B99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C16064-B465-CD4F-B64D-4A8D3068B506}"/>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328198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C104-3168-E549-870B-623AD38B620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31A6F50-B573-3544-B229-ADEE1DAC27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5516A7-FD26-6342-A74C-E65D3FDD2CEB}"/>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5" name="Footer Placeholder 4">
            <a:extLst>
              <a:ext uri="{FF2B5EF4-FFF2-40B4-BE49-F238E27FC236}">
                <a16:creationId xmlns:a16="http://schemas.microsoft.com/office/drawing/2014/main" id="{D8E25756-6456-3243-81BC-78F8C85324F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A28A97-E951-9647-A836-230B50D916CD}"/>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56266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B490-B459-904D-98AB-CE7DE3762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239C8-C720-F742-9AD4-FBEF85271D1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F68AF-1665-2A4A-A669-9B782882EC0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46E876-6BEB-0A4F-82B9-3ED2F42F49EC}"/>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6" name="Footer Placeholder 5">
            <a:extLst>
              <a:ext uri="{FF2B5EF4-FFF2-40B4-BE49-F238E27FC236}">
                <a16:creationId xmlns:a16="http://schemas.microsoft.com/office/drawing/2014/main" id="{0D73636B-7231-4648-A9DF-24B5F44F373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34147-DF5E-6B40-95EA-7516587B6BD0}"/>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192177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B98C-3A80-034B-B55F-E6FE8B033A2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457FD3-9A12-7C40-B03A-4DF39FB90B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E681553-F294-9E49-95E4-E8055445276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B9B01B-DDA1-F645-BA77-77E571BD75F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7B7E25B-8631-C94B-919C-DAE94FE726A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568ADF-8CAF-6D4E-8B61-0AAC9B7E52B3}"/>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8" name="Footer Placeholder 7">
            <a:extLst>
              <a:ext uri="{FF2B5EF4-FFF2-40B4-BE49-F238E27FC236}">
                <a16:creationId xmlns:a16="http://schemas.microsoft.com/office/drawing/2014/main" id="{C2088B79-76E0-ED43-BDA8-437D7119C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591D65-441A-A144-8EEE-4D6999AC932A}"/>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199097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E7B9-B784-C54C-B2C8-2BFDC0FCB1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63607C-BE83-804C-9A66-86688F5F1884}"/>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4" name="Footer Placeholder 3">
            <a:extLst>
              <a:ext uri="{FF2B5EF4-FFF2-40B4-BE49-F238E27FC236}">
                <a16:creationId xmlns:a16="http://schemas.microsoft.com/office/drawing/2014/main" id="{B2A00973-8F0A-3E49-95C9-73B3F0A7D35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7F8F8C-E58D-5A46-8AA0-02AEAEE0ED0A}"/>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193231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C7596-BAD8-1E4A-97A5-8C8F0FD561FD}"/>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3" name="Footer Placeholder 2">
            <a:extLst>
              <a:ext uri="{FF2B5EF4-FFF2-40B4-BE49-F238E27FC236}">
                <a16:creationId xmlns:a16="http://schemas.microsoft.com/office/drawing/2014/main" id="{02E3C970-E819-4A4B-AC46-C06EAE7050B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19E77C-C441-7E40-8200-689ED9FD0267}"/>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83443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9A04-C54F-5144-91BB-7258AC9BC0D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BE702D2-1CF4-274F-BCE9-18F82517E4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D4479-7ED4-1447-B347-A700546650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0DDAF9A-9A78-6649-8083-837B5E569CE9}"/>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6" name="Footer Placeholder 5">
            <a:extLst>
              <a:ext uri="{FF2B5EF4-FFF2-40B4-BE49-F238E27FC236}">
                <a16:creationId xmlns:a16="http://schemas.microsoft.com/office/drawing/2014/main" id="{93CA3F9C-8E81-5A42-A234-4810F343812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F7D871-DF63-5048-92DB-70884626A51B}"/>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376328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93B06-7CB6-354B-83D5-AD37A896057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314224-EB24-1245-96AF-B7E1B465F75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57E626F-CD85-994F-B77F-19F7AA5DAAD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7B505ED-93FC-EB4F-84B5-74CC34DBEB6F}"/>
              </a:ext>
            </a:extLst>
          </p:cNvPr>
          <p:cNvSpPr>
            <a:spLocks noGrp="1"/>
          </p:cNvSpPr>
          <p:nvPr>
            <p:ph type="dt" sz="half" idx="10"/>
          </p:nvPr>
        </p:nvSpPr>
        <p:spPr>
          <a:xfrm>
            <a:off x="628650" y="6356351"/>
            <a:ext cx="2057400" cy="365125"/>
          </a:xfrm>
          <a:prstGeom prst="rect">
            <a:avLst/>
          </a:prstGeom>
        </p:spPr>
        <p:txBody>
          <a:bodyPr/>
          <a:lstStyle/>
          <a:p>
            <a:fld id="{1565706D-922E-BC47-BD32-46CBB159A4F5}" type="datetimeFigureOut">
              <a:rPr lang="en-US" smtClean="0"/>
              <a:t>4/15/22</a:t>
            </a:fld>
            <a:endParaRPr lang="en-US"/>
          </a:p>
        </p:txBody>
      </p:sp>
      <p:sp>
        <p:nvSpPr>
          <p:cNvPr id="6" name="Footer Placeholder 5">
            <a:extLst>
              <a:ext uri="{FF2B5EF4-FFF2-40B4-BE49-F238E27FC236}">
                <a16:creationId xmlns:a16="http://schemas.microsoft.com/office/drawing/2014/main" id="{49180FB8-A1B7-A74F-A584-0F97FA9BEEF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74FFA7-CC05-B341-9CF4-A88139291EAE}"/>
              </a:ext>
            </a:extLst>
          </p:cNvPr>
          <p:cNvSpPr>
            <a:spLocks noGrp="1"/>
          </p:cNvSpPr>
          <p:nvPr>
            <p:ph type="sldNum" sz="quarter" idx="12"/>
          </p:nvPr>
        </p:nvSpPr>
        <p:spPr>
          <a:xfrm>
            <a:off x="6457950" y="6356351"/>
            <a:ext cx="2057400" cy="365125"/>
          </a:xfrm>
          <a:prstGeom prst="rect">
            <a:avLst/>
          </a:prstGeom>
        </p:spPr>
        <p:txBody>
          <a:bodyPr/>
          <a:lstStyle/>
          <a:p>
            <a:fld id="{0855415A-0FB5-6D4B-8C8C-B2C5367B175F}" type="slidenum">
              <a:rPr lang="en-US" smtClean="0"/>
              <a:t>‹#›</a:t>
            </a:fld>
            <a:endParaRPr lang="en-US"/>
          </a:p>
        </p:txBody>
      </p:sp>
    </p:spTree>
    <p:extLst>
      <p:ext uri="{BB962C8B-B14F-4D97-AF65-F5344CB8AC3E}">
        <p14:creationId xmlns:p14="http://schemas.microsoft.com/office/powerpoint/2010/main" val="358593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7EEE8-48B5-B64E-8D55-938A52B00086}"/>
              </a:ext>
            </a:extLst>
          </p:cNvPr>
          <p:cNvSpPr>
            <a:spLocks noGrp="1"/>
          </p:cNvSpPr>
          <p:nvPr>
            <p:ph type="title"/>
          </p:nvPr>
        </p:nvSpPr>
        <p:spPr>
          <a:xfrm>
            <a:off x="365691" y="20589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4EFC71-0EEE-0F49-899F-A8A1E7A9D7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B7FA24A-C467-3948-8048-B7B9D023B443}"/>
              </a:ext>
            </a:extLst>
          </p:cNvPr>
          <p:cNvSpPr/>
          <p:nvPr userDrawn="1"/>
        </p:nvSpPr>
        <p:spPr>
          <a:xfrm>
            <a:off x="1" y="1152148"/>
            <a:ext cx="9143999" cy="47753"/>
          </a:xfrm>
          <a:prstGeom prst="rect">
            <a:avLst/>
          </a:prstGeom>
          <a:gradFill flip="none" rotWithShape="1">
            <a:gsLst>
              <a:gs pos="25000">
                <a:schemeClr val="bg1"/>
              </a:gs>
              <a:gs pos="45000">
                <a:schemeClr val="accent4">
                  <a:lumMod val="75000"/>
                </a:schemeClr>
              </a:gs>
              <a:gs pos="59000">
                <a:schemeClr val="accent4">
                  <a:lumMod val="50000"/>
                </a:schemeClr>
              </a:gs>
              <a:gs pos="100000">
                <a:schemeClr val="accent4">
                  <a:lumMod val="5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342523-80DD-DA48-A128-B0DB2B72E9F9}"/>
              </a:ext>
            </a:extLst>
          </p:cNvPr>
          <p:cNvSpPr/>
          <p:nvPr userDrawn="1"/>
        </p:nvSpPr>
        <p:spPr>
          <a:xfrm>
            <a:off x="8668616" y="-1"/>
            <a:ext cx="475384" cy="6858000"/>
          </a:xfrm>
          <a:prstGeom prst="rect">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30CA797-05B9-B94D-8EC6-2F3A3AD82880}"/>
              </a:ext>
            </a:extLst>
          </p:cNvPr>
          <p:cNvPicPr>
            <a:picLocks noChangeAspect="1"/>
          </p:cNvPicPr>
          <p:nvPr userDrawn="1"/>
        </p:nvPicPr>
        <p:blipFill>
          <a:blip r:embed="rId13" cstate="hqprint">
            <a:biLevel thresh="75000"/>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7315200" y="350479"/>
            <a:ext cx="1723469" cy="1603336"/>
          </a:xfrm>
          <a:prstGeom prst="rect">
            <a:avLst/>
          </a:prstGeom>
        </p:spPr>
      </p:pic>
      <p:sp>
        <p:nvSpPr>
          <p:cNvPr id="15" name="TextBox 14">
            <a:extLst>
              <a:ext uri="{FF2B5EF4-FFF2-40B4-BE49-F238E27FC236}">
                <a16:creationId xmlns:a16="http://schemas.microsoft.com/office/drawing/2014/main" id="{BE46AFBC-4E24-2A44-A75D-AB2C3E3C3FAD}"/>
              </a:ext>
            </a:extLst>
          </p:cNvPr>
          <p:cNvSpPr txBox="1"/>
          <p:nvPr userDrawn="1"/>
        </p:nvSpPr>
        <p:spPr>
          <a:xfrm>
            <a:off x="260355" y="6471136"/>
            <a:ext cx="2810385" cy="207749"/>
          </a:xfrm>
          <a:prstGeom prst="rect">
            <a:avLst/>
          </a:prstGeom>
          <a:noFill/>
        </p:spPr>
        <p:txBody>
          <a:bodyPr wrap="none" rtlCol="0">
            <a:spAutoFit/>
          </a:bodyPr>
          <a:lstStyle/>
          <a:p>
            <a:r>
              <a:rPr lang="en-US" sz="750" spc="450" dirty="0">
                <a:solidFill>
                  <a:schemeClr val="accent4">
                    <a:lumMod val="50000"/>
                  </a:schemeClr>
                </a:solidFill>
                <a:latin typeface="Adobe Caslon Pro" panose="0205050205050A020403" pitchFamily="18" charset="77"/>
              </a:rPr>
              <a:t>HOOVER INSTITUTION 2019</a:t>
            </a:r>
          </a:p>
        </p:txBody>
      </p:sp>
    </p:spTree>
    <p:extLst>
      <p:ext uri="{BB962C8B-B14F-4D97-AF65-F5344CB8AC3E}">
        <p14:creationId xmlns:p14="http://schemas.microsoft.com/office/powerpoint/2010/main" val="898669207"/>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defTabSz="685800" rtl="0" eaLnBrk="1" latinLnBrk="0" hangingPunct="1">
        <a:lnSpc>
          <a:spcPct val="90000"/>
        </a:lnSpc>
        <a:spcBef>
          <a:spcPct val="0"/>
        </a:spcBef>
        <a:buNone/>
        <a:defRPr sz="2850" kern="1200">
          <a:solidFill>
            <a:schemeClr val="accent4">
              <a:lumMod val="50000"/>
            </a:schemeClr>
          </a:solidFill>
          <a:latin typeface="Adobe Caslon Pro" panose="0205050205050A020403" pitchFamily="18"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46A950-38B7-47B1-AF1B-0DDF67DC606D}"/>
              </a:ext>
            </a:extLst>
          </p:cNvPr>
          <p:cNvSpPr>
            <a:spLocks noGrp="1"/>
          </p:cNvSpPr>
          <p:nvPr>
            <p:ph type="ctrTitle"/>
          </p:nvPr>
        </p:nvSpPr>
        <p:spPr>
          <a:xfrm>
            <a:off x="762000" y="1447800"/>
            <a:ext cx="7086600" cy="2155825"/>
          </a:xfrm>
        </p:spPr>
        <p:txBody>
          <a:bodyPr/>
          <a:lstStyle/>
          <a:p>
            <a:r>
              <a:rPr lang="en-US" i="0" dirty="0"/>
              <a:t>International Crisis Stability </a:t>
            </a:r>
            <a:br>
              <a:rPr lang="en-US" i="0" dirty="0"/>
            </a:br>
            <a:r>
              <a:rPr lang="en-US" i="0" dirty="0"/>
              <a:t>War Game</a:t>
            </a:r>
          </a:p>
        </p:txBody>
      </p:sp>
      <p:sp>
        <p:nvSpPr>
          <p:cNvPr id="3" name="Title 3">
            <a:extLst>
              <a:ext uri="{FF2B5EF4-FFF2-40B4-BE49-F238E27FC236}">
                <a16:creationId xmlns:a16="http://schemas.microsoft.com/office/drawing/2014/main" id="{4546A950-38B7-47B1-AF1B-0DDF67DC606D}"/>
              </a:ext>
            </a:extLst>
          </p:cNvPr>
          <p:cNvSpPr txBox="1">
            <a:spLocks/>
          </p:cNvSpPr>
          <p:nvPr/>
        </p:nvSpPr>
        <p:spPr bwMode="auto">
          <a:xfrm>
            <a:off x="762000" y="3962400"/>
            <a:ext cx="7086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ctr" rtl="0" eaLnBrk="0" fontAlgn="base" hangingPunct="0">
              <a:spcBef>
                <a:spcPct val="0"/>
              </a:spcBef>
              <a:spcAft>
                <a:spcPct val="0"/>
              </a:spcAft>
              <a:defRPr sz="3200" b="1" i="1" kern="1200">
                <a:solidFill>
                  <a:schemeClr val="bg1"/>
                </a:solidFill>
                <a:latin typeface="Trebuchet MS" pitchFamily="34" charset="0"/>
                <a:ea typeface="MS PGothic" panose="020B0600070205080204" pitchFamily="34" charset="-128"/>
                <a:cs typeface="Arial"/>
              </a:defRPr>
            </a:lvl1pPr>
            <a:lvl2pPr algn="ctr" rtl="0" eaLnBrk="0" fontAlgn="base" hangingPunct="0">
              <a:spcBef>
                <a:spcPct val="0"/>
              </a:spcBef>
              <a:spcAft>
                <a:spcPct val="0"/>
              </a:spcAft>
              <a:defRPr sz="3600" b="1" i="1">
                <a:solidFill>
                  <a:schemeClr val="tx1"/>
                </a:solidFill>
                <a:latin typeface="Arial"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3600" b="1" i="1">
                <a:solidFill>
                  <a:schemeClr val="tx1"/>
                </a:solidFill>
                <a:latin typeface="Arial"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3600" b="1" i="1">
                <a:solidFill>
                  <a:schemeClr val="tx1"/>
                </a:solidFill>
                <a:latin typeface="Arial"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3600" b="1" i="1">
                <a:solidFill>
                  <a:schemeClr val="tx1"/>
                </a:solidFill>
                <a:latin typeface="Arial"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1400" i="0" dirty="0"/>
          </a:p>
        </p:txBody>
      </p:sp>
      <p:pic>
        <p:nvPicPr>
          <p:cNvPr id="2" name="Picture 1">
            <a:extLst>
              <a:ext uri="{FF2B5EF4-FFF2-40B4-BE49-F238E27FC236}">
                <a16:creationId xmlns:a16="http://schemas.microsoft.com/office/drawing/2014/main" id="{C0A7CB54-446E-6B4B-818B-257BF78A3291}"/>
              </a:ext>
            </a:extLst>
          </p:cNvPr>
          <p:cNvPicPr>
            <a:picLocks noChangeAspect="1"/>
          </p:cNvPicPr>
          <p:nvPr/>
        </p:nvPicPr>
        <p:blipFill>
          <a:blip r:embed="rId2"/>
          <a:stretch>
            <a:fillRect/>
          </a:stretch>
        </p:blipFill>
        <p:spPr>
          <a:xfrm>
            <a:off x="1980347" y="3923693"/>
            <a:ext cx="2057400" cy="2057400"/>
          </a:xfrm>
          <a:prstGeom prst="rect">
            <a:avLst/>
          </a:prstGeom>
        </p:spPr>
      </p:pic>
      <p:pic>
        <p:nvPicPr>
          <p:cNvPr id="6" name="Picture 5">
            <a:extLst>
              <a:ext uri="{FF2B5EF4-FFF2-40B4-BE49-F238E27FC236}">
                <a16:creationId xmlns:a16="http://schemas.microsoft.com/office/drawing/2014/main" id="{0A2C43C7-8EE3-6A4A-BC63-69E443C7E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62400"/>
            <a:ext cx="2057400" cy="2057400"/>
          </a:xfrm>
          <a:prstGeom prst="rect">
            <a:avLst/>
          </a:prstGeom>
        </p:spPr>
      </p:pic>
    </p:spTree>
    <p:extLst>
      <p:ext uri="{BB962C8B-B14F-4D97-AF65-F5344CB8AC3E}">
        <p14:creationId xmlns:p14="http://schemas.microsoft.com/office/powerpoint/2010/main" val="276891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623272" y="118006"/>
            <a:ext cx="7897455" cy="6621987"/>
          </a:xfrm>
          <a:prstGeom prst="rect">
            <a:avLst/>
          </a:prstGeom>
          <a:solidFill>
            <a:schemeClr val="bg1"/>
          </a:solidFill>
        </p:spPr>
      </p:pic>
      <p:sp>
        <p:nvSpPr>
          <p:cNvPr id="4" name="Multiply 3">
            <a:extLst>
              <a:ext uri="{FF2B5EF4-FFF2-40B4-BE49-F238E27FC236}">
                <a16:creationId xmlns:a16="http://schemas.microsoft.com/office/drawing/2014/main" id="{593FBDC2-7E20-4F74-A95E-97A58139A612}"/>
              </a:ext>
            </a:extLst>
          </p:cNvPr>
          <p:cNvSpPr/>
          <p:nvPr/>
        </p:nvSpPr>
        <p:spPr>
          <a:xfrm>
            <a:off x="484098"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5" name="Multiply 4">
            <a:extLst>
              <a:ext uri="{FF2B5EF4-FFF2-40B4-BE49-F238E27FC236}">
                <a16:creationId xmlns:a16="http://schemas.microsoft.com/office/drawing/2014/main" id="{42B0A58F-6A3F-4455-8823-7A911648F2F5}"/>
              </a:ext>
            </a:extLst>
          </p:cNvPr>
          <p:cNvSpPr/>
          <p:nvPr/>
        </p:nvSpPr>
        <p:spPr>
          <a:xfrm>
            <a:off x="4905380" y="23733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8" name="Multiply 7">
            <a:extLst>
              <a:ext uri="{FF2B5EF4-FFF2-40B4-BE49-F238E27FC236}">
                <a16:creationId xmlns:a16="http://schemas.microsoft.com/office/drawing/2014/main" id="{351BCB81-E0EB-4168-8660-074E800AB257}"/>
              </a:ext>
            </a:extLst>
          </p:cNvPr>
          <p:cNvSpPr/>
          <p:nvPr/>
        </p:nvSpPr>
        <p:spPr>
          <a:xfrm>
            <a:off x="3610076"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9" name="Multiply 8">
            <a:extLst>
              <a:ext uri="{FF2B5EF4-FFF2-40B4-BE49-F238E27FC236}">
                <a16:creationId xmlns:a16="http://schemas.microsoft.com/office/drawing/2014/main" id="{ED7D52F4-493B-4428-8DE1-8F45BDFC1171}"/>
              </a:ext>
            </a:extLst>
          </p:cNvPr>
          <p:cNvSpPr/>
          <p:nvPr/>
        </p:nvSpPr>
        <p:spPr>
          <a:xfrm>
            <a:off x="6697287" y="25638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0" name="Multiply 9">
            <a:extLst>
              <a:ext uri="{FF2B5EF4-FFF2-40B4-BE49-F238E27FC236}">
                <a16:creationId xmlns:a16="http://schemas.microsoft.com/office/drawing/2014/main" id="{1C0E4703-B816-4115-A7A6-69003E505975}"/>
              </a:ext>
            </a:extLst>
          </p:cNvPr>
          <p:cNvSpPr/>
          <p:nvPr/>
        </p:nvSpPr>
        <p:spPr>
          <a:xfrm>
            <a:off x="6697287" y="2728037"/>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36302220-0CE5-4F70-9109-B8A3A4EBB9D1}"/>
              </a:ext>
            </a:extLst>
          </p:cNvPr>
          <p:cNvSpPr/>
          <p:nvPr/>
        </p:nvSpPr>
        <p:spPr>
          <a:xfrm>
            <a:off x="618017" y="914400"/>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Focused on defending Our State and conducting diplomacy to bide time while we collect intelligence; meanwhile, conducted cyber attacks on critical infrastructure and partially generated nuclear forces</a:t>
            </a:r>
          </a:p>
        </p:txBody>
      </p:sp>
    </p:spTree>
    <p:extLst>
      <p:ext uri="{BB962C8B-B14F-4D97-AF65-F5344CB8AC3E}">
        <p14:creationId xmlns:p14="http://schemas.microsoft.com/office/powerpoint/2010/main" val="3059167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623272" y="118006"/>
            <a:ext cx="7897455" cy="6621987"/>
          </a:xfrm>
          <a:prstGeom prst="rect">
            <a:avLst/>
          </a:prstGeom>
          <a:solidFill>
            <a:schemeClr val="bg1"/>
          </a:solidFill>
        </p:spPr>
      </p:pic>
      <p:sp>
        <p:nvSpPr>
          <p:cNvPr id="4" name="Multiply 3">
            <a:extLst>
              <a:ext uri="{FF2B5EF4-FFF2-40B4-BE49-F238E27FC236}">
                <a16:creationId xmlns:a16="http://schemas.microsoft.com/office/drawing/2014/main" id="{593FBDC2-7E20-4F74-A95E-97A58139A612}"/>
              </a:ext>
            </a:extLst>
          </p:cNvPr>
          <p:cNvSpPr/>
          <p:nvPr/>
        </p:nvSpPr>
        <p:spPr>
          <a:xfrm>
            <a:off x="484098"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5" name="Multiply 4">
            <a:extLst>
              <a:ext uri="{FF2B5EF4-FFF2-40B4-BE49-F238E27FC236}">
                <a16:creationId xmlns:a16="http://schemas.microsoft.com/office/drawing/2014/main" id="{42B0A58F-6A3F-4455-8823-7A911648F2F5}"/>
              </a:ext>
            </a:extLst>
          </p:cNvPr>
          <p:cNvSpPr/>
          <p:nvPr/>
        </p:nvSpPr>
        <p:spPr>
          <a:xfrm>
            <a:off x="4905380" y="23733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8" name="Multiply 7">
            <a:extLst>
              <a:ext uri="{FF2B5EF4-FFF2-40B4-BE49-F238E27FC236}">
                <a16:creationId xmlns:a16="http://schemas.microsoft.com/office/drawing/2014/main" id="{351BCB81-E0EB-4168-8660-074E800AB257}"/>
              </a:ext>
            </a:extLst>
          </p:cNvPr>
          <p:cNvSpPr/>
          <p:nvPr/>
        </p:nvSpPr>
        <p:spPr>
          <a:xfrm>
            <a:off x="3610076"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9" name="Multiply 8">
            <a:extLst>
              <a:ext uri="{FF2B5EF4-FFF2-40B4-BE49-F238E27FC236}">
                <a16:creationId xmlns:a16="http://schemas.microsoft.com/office/drawing/2014/main" id="{ED7D52F4-493B-4428-8DE1-8F45BDFC1171}"/>
              </a:ext>
            </a:extLst>
          </p:cNvPr>
          <p:cNvSpPr/>
          <p:nvPr/>
        </p:nvSpPr>
        <p:spPr>
          <a:xfrm>
            <a:off x="6697287" y="25638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0" name="Multiply 9">
            <a:extLst>
              <a:ext uri="{FF2B5EF4-FFF2-40B4-BE49-F238E27FC236}">
                <a16:creationId xmlns:a16="http://schemas.microsoft.com/office/drawing/2014/main" id="{1C0E4703-B816-4115-A7A6-69003E505975}"/>
              </a:ext>
            </a:extLst>
          </p:cNvPr>
          <p:cNvSpPr/>
          <p:nvPr/>
        </p:nvSpPr>
        <p:spPr>
          <a:xfrm>
            <a:off x="6697287" y="2728037"/>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36302220-0CE5-4F70-9109-B8A3A4EBB9D1}"/>
              </a:ext>
            </a:extLst>
          </p:cNvPr>
          <p:cNvSpPr/>
          <p:nvPr/>
        </p:nvSpPr>
        <p:spPr>
          <a:xfrm>
            <a:off x="618017" y="914400"/>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Focused on defending Our State and conducting diplomacy to bide time while we collect intelligence; meanwhile, conducted cyber attacks on critical infrastructure and partially generated nuclear forces</a:t>
            </a:r>
          </a:p>
        </p:txBody>
      </p:sp>
      <p:sp>
        <p:nvSpPr>
          <p:cNvPr id="11" name="Rectangle 10">
            <a:extLst>
              <a:ext uri="{FF2B5EF4-FFF2-40B4-BE49-F238E27FC236}">
                <a16:creationId xmlns:a16="http://schemas.microsoft.com/office/drawing/2014/main" id="{29C23617-762B-4FDD-8800-9264D87B0B1B}"/>
              </a:ext>
            </a:extLst>
          </p:cNvPr>
          <p:cNvSpPr/>
          <p:nvPr/>
        </p:nvSpPr>
        <p:spPr>
          <a:xfrm>
            <a:off x="631155" y="4314915"/>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Prepare country against further attacks and use diplomacy and cyber to convince Other State to leave the Gray Region</a:t>
            </a:r>
          </a:p>
        </p:txBody>
      </p:sp>
    </p:spTree>
    <p:extLst>
      <p:ext uri="{BB962C8B-B14F-4D97-AF65-F5344CB8AC3E}">
        <p14:creationId xmlns:p14="http://schemas.microsoft.com/office/powerpoint/2010/main" val="3366692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623272" y="118006"/>
            <a:ext cx="7897455" cy="6621987"/>
          </a:xfrm>
          <a:prstGeom prst="rect">
            <a:avLst/>
          </a:prstGeom>
          <a:solidFill>
            <a:schemeClr val="bg1"/>
          </a:solidFill>
        </p:spPr>
      </p:pic>
      <p:sp>
        <p:nvSpPr>
          <p:cNvPr id="4" name="Multiply 3">
            <a:extLst>
              <a:ext uri="{FF2B5EF4-FFF2-40B4-BE49-F238E27FC236}">
                <a16:creationId xmlns:a16="http://schemas.microsoft.com/office/drawing/2014/main" id="{593FBDC2-7E20-4F74-A95E-97A58139A612}"/>
              </a:ext>
            </a:extLst>
          </p:cNvPr>
          <p:cNvSpPr/>
          <p:nvPr/>
        </p:nvSpPr>
        <p:spPr>
          <a:xfrm>
            <a:off x="484098"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5" name="Multiply 4">
            <a:extLst>
              <a:ext uri="{FF2B5EF4-FFF2-40B4-BE49-F238E27FC236}">
                <a16:creationId xmlns:a16="http://schemas.microsoft.com/office/drawing/2014/main" id="{42B0A58F-6A3F-4455-8823-7A911648F2F5}"/>
              </a:ext>
            </a:extLst>
          </p:cNvPr>
          <p:cNvSpPr/>
          <p:nvPr/>
        </p:nvSpPr>
        <p:spPr>
          <a:xfrm>
            <a:off x="4905380" y="23733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8" name="Multiply 7">
            <a:extLst>
              <a:ext uri="{FF2B5EF4-FFF2-40B4-BE49-F238E27FC236}">
                <a16:creationId xmlns:a16="http://schemas.microsoft.com/office/drawing/2014/main" id="{351BCB81-E0EB-4168-8660-074E800AB257}"/>
              </a:ext>
            </a:extLst>
          </p:cNvPr>
          <p:cNvSpPr/>
          <p:nvPr/>
        </p:nvSpPr>
        <p:spPr>
          <a:xfrm>
            <a:off x="3610076" y="2209800"/>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9" name="Multiply 8">
            <a:extLst>
              <a:ext uri="{FF2B5EF4-FFF2-40B4-BE49-F238E27FC236}">
                <a16:creationId xmlns:a16="http://schemas.microsoft.com/office/drawing/2014/main" id="{ED7D52F4-493B-4428-8DE1-8F45BDFC1171}"/>
              </a:ext>
            </a:extLst>
          </p:cNvPr>
          <p:cNvSpPr/>
          <p:nvPr/>
        </p:nvSpPr>
        <p:spPr>
          <a:xfrm>
            <a:off x="6697287" y="2563813"/>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0" name="Multiply 9">
            <a:extLst>
              <a:ext uri="{FF2B5EF4-FFF2-40B4-BE49-F238E27FC236}">
                <a16:creationId xmlns:a16="http://schemas.microsoft.com/office/drawing/2014/main" id="{1C0E4703-B816-4115-A7A6-69003E505975}"/>
              </a:ext>
            </a:extLst>
          </p:cNvPr>
          <p:cNvSpPr/>
          <p:nvPr/>
        </p:nvSpPr>
        <p:spPr>
          <a:xfrm>
            <a:off x="6697287" y="2728037"/>
            <a:ext cx="357982" cy="381000"/>
          </a:xfrm>
          <a:prstGeom prst="mathMultiply">
            <a:avLst>
              <a:gd name="adj1" fmla="val 17263"/>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36302220-0CE5-4F70-9109-B8A3A4EBB9D1}"/>
              </a:ext>
            </a:extLst>
          </p:cNvPr>
          <p:cNvSpPr/>
          <p:nvPr/>
        </p:nvSpPr>
        <p:spPr>
          <a:xfrm>
            <a:off x="618017" y="914400"/>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Focused on defending Our State and conducting diplomacy to bide time while we collect intelligence; meanwhile, conducted cyber attacks on critical infrastructure and partially generated nuclear forces</a:t>
            </a:r>
          </a:p>
        </p:txBody>
      </p:sp>
      <p:sp>
        <p:nvSpPr>
          <p:cNvPr id="11" name="Rectangle 10">
            <a:extLst>
              <a:ext uri="{FF2B5EF4-FFF2-40B4-BE49-F238E27FC236}">
                <a16:creationId xmlns:a16="http://schemas.microsoft.com/office/drawing/2014/main" id="{29C23617-762B-4FDD-8800-9264D87B0B1B}"/>
              </a:ext>
            </a:extLst>
          </p:cNvPr>
          <p:cNvSpPr/>
          <p:nvPr/>
        </p:nvSpPr>
        <p:spPr>
          <a:xfrm>
            <a:off x="631155" y="4314915"/>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Prepare country against further attacks and use diplomacy and cyber to convince Other State to leave the Gray Region</a:t>
            </a:r>
          </a:p>
        </p:txBody>
      </p:sp>
      <p:sp>
        <p:nvSpPr>
          <p:cNvPr id="13" name="Rectangle 12">
            <a:extLst>
              <a:ext uri="{FF2B5EF4-FFF2-40B4-BE49-F238E27FC236}">
                <a16:creationId xmlns:a16="http://schemas.microsoft.com/office/drawing/2014/main" id="{29C23617-762B-4FDD-8800-9264D87B0B1B}"/>
              </a:ext>
            </a:extLst>
          </p:cNvPr>
          <p:cNvSpPr/>
          <p:nvPr/>
        </p:nvSpPr>
        <p:spPr>
          <a:xfrm>
            <a:off x="631155" y="6042039"/>
            <a:ext cx="1828800" cy="17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rgbClr val="FF0000"/>
                </a:solidFill>
              </a:rPr>
              <a:t>1</a:t>
            </a:r>
          </a:p>
        </p:txBody>
      </p:sp>
      <p:sp>
        <p:nvSpPr>
          <p:cNvPr id="14" name="Rectangle 13">
            <a:extLst>
              <a:ext uri="{FF2B5EF4-FFF2-40B4-BE49-F238E27FC236}">
                <a16:creationId xmlns:a16="http://schemas.microsoft.com/office/drawing/2014/main" id="{29C23617-762B-4FDD-8800-9264D87B0B1B}"/>
              </a:ext>
            </a:extLst>
          </p:cNvPr>
          <p:cNvSpPr/>
          <p:nvPr/>
        </p:nvSpPr>
        <p:spPr>
          <a:xfrm>
            <a:off x="631155" y="5372917"/>
            <a:ext cx="1828800" cy="17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rgbClr val="FF0000"/>
                </a:solidFill>
              </a:rPr>
              <a:t>2</a:t>
            </a:r>
          </a:p>
        </p:txBody>
      </p:sp>
      <p:sp>
        <p:nvSpPr>
          <p:cNvPr id="15" name="Rectangle 14">
            <a:extLst>
              <a:ext uri="{FF2B5EF4-FFF2-40B4-BE49-F238E27FC236}">
                <a16:creationId xmlns:a16="http://schemas.microsoft.com/office/drawing/2014/main" id="{29C23617-762B-4FDD-8800-9264D87B0B1B}"/>
              </a:ext>
            </a:extLst>
          </p:cNvPr>
          <p:cNvSpPr/>
          <p:nvPr/>
        </p:nvSpPr>
        <p:spPr>
          <a:xfrm>
            <a:off x="631155" y="6206263"/>
            <a:ext cx="1828800" cy="17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rgbClr val="FF0000"/>
                </a:solidFill>
              </a:rPr>
              <a:t>4</a:t>
            </a:r>
          </a:p>
        </p:txBody>
      </p:sp>
      <p:sp>
        <p:nvSpPr>
          <p:cNvPr id="16" name="Rectangle 15">
            <a:extLst>
              <a:ext uri="{FF2B5EF4-FFF2-40B4-BE49-F238E27FC236}">
                <a16:creationId xmlns:a16="http://schemas.microsoft.com/office/drawing/2014/main" id="{29C23617-762B-4FDD-8800-9264D87B0B1B}"/>
              </a:ext>
            </a:extLst>
          </p:cNvPr>
          <p:cNvSpPr/>
          <p:nvPr/>
        </p:nvSpPr>
        <p:spPr>
          <a:xfrm>
            <a:off x="639038" y="5543383"/>
            <a:ext cx="1828800" cy="17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rgbClr val="FF0000"/>
                </a:solidFill>
              </a:rPr>
              <a:t>3</a:t>
            </a:r>
          </a:p>
        </p:txBody>
      </p:sp>
      <p:cxnSp>
        <p:nvCxnSpPr>
          <p:cNvPr id="22" name="Straight Connector 21"/>
          <p:cNvCxnSpPr/>
          <p:nvPr/>
        </p:nvCxnSpPr>
        <p:spPr>
          <a:xfrm>
            <a:off x="880776" y="5968360"/>
            <a:ext cx="1748720" cy="9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80776" y="5815995"/>
            <a:ext cx="1405224" cy="15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14400" y="6470558"/>
            <a:ext cx="1715096" cy="145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14400" y="6641350"/>
            <a:ext cx="1715096" cy="145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68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89A509B-21C7-408C-AC20-A59C227EF498}"/>
              </a:ext>
            </a:extLst>
          </p:cNvPr>
          <p:cNvSpPr>
            <a:spLocks noGrp="1"/>
          </p:cNvSpPr>
          <p:nvPr>
            <p:ph type="title"/>
          </p:nvPr>
        </p:nvSpPr>
        <p:spPr/>
        <p:txBody>
          <a:bodyPr/>
          <a:lstStyle/>
          <a:p>
            <a:endParaRPr lang="en-US" altLang="en-US" dirty="0">
              <a:latin typeface="Arial" panose="020B0604020202020204" pitchFamily="34" charset="0"/>
              <a:cs typeface="Arial" panose="020B0604020202020204" pitchFamily="34" charset="0"/>
            </a:endParaRPr>
          </a:p>
        </p:txBody>
      </p:sp>
      <p:sp>
        <p:nvSpPr>
          <p:cNvPr id="18435" name="Content Placeholder 2">
            <a:extLst>
              <a:ext uri="{FF2B5EF4-FFF2-40B4-BE49-F238E27FC236}">
                <a16:creationId xmlns:a16="http://schemas.microsoft.com/office/drawing/2014/main" id="{55614379-8C99-4BEA-A7F8-7D81CA222505}"/>
              </a:ext>
            </a:extLst>
          </p:cNvPr>
          <p:cNvSpPr>
            <a:spLocks noGrp="1"/>
          </p:cNvSpPr>
          <p:nvPr>
            <p:ph idx="1"/>
          </p:nvPr>
        </p:nvSpPr>
        <p:spPr>
          <a:xfrm>
            <a:off x="390272" y="3124200"/>
            <a:ext cx="7315200" cy="1066800"/>
          </a:xfrm>
        </p:spPr>
        <p:txBody>
          <a:bodyPr/>
          <a:lstStyle/>
          <a:p>
            <a:pPr marL="0" indent="0" algn="ctr">
              <a:buFont typeface="Arial" panose="020B0604020202020204" pitchFamily="34" charset="0"/>
              <a:buNone/>
            </a:pPr>
            <a:r>
              <a:rPr lang="en-US" altLang="en-US" sz="6600" dirty="0">
                <a:latin typeface="Arial" panose="020B0604020202020204" pitchFamily="34" charset="0"/>
                <a:cs typeface="Arial" panose="020B0604020202020204" pitchFamily="34" charset="0"/>
              </a:rPr>
              <a:t>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DE18FFF8-7729-416C-B5D5-60BB013CCBDF}"/>
              </a:ext>
            </a:extLst>
          </p:cNvPr>
          <p:cNvSpPr>
            <a:spLocks noGrp="1"/>
          </p:cNvSpPr>
          <p:nvPr>
            <p:ph type="ctrTitle"/>
          </p:nvPr>
        </p:nvSpPr>
        <p:spPr>
          <a:xfrm>
            <a:off x="762000" y="2819400"/>
            <a:ext cx="7086600" cy="1470025"/>
          </a:xfrm>
        </p:spPr>
        <p:txBody>
          <a:bodyPr>
            <a:normAutofit fontScale="90000"/>
          </a:bodyPr>
          <a:lstStyle/>
          <a:p>
            <a:pPr>
              <a:defRPr/>
            </a:pPr>
            <a:br>
              <a:rPr lang="en-US" dirty="0">
                <a:latin typeface="Trebuchet MS" charset="0"/>
                <a:ea typeface="ＭＳ Ｐゴシック" charset="0"/>
              </a:rPr>
            </a:br>
            <a:br>
              <a:rPr lang="en-US" dirty="0">
                <a:latin typeface="Trebuchet MS" charset="0"/>
                <a:ea typeface="ＭＳ Ｐゴシック" charset="0"/>
              </a:rPr>
            </a:br>
            <a:r>
              <a:rPr lang="en-US" dirty="0">
                <a:latin typeface="Trebuchet MS" charset="0"/>
                <a:ea typeface="ＭＳ Ｐゴシック" charset="0"/>
              </a:rPr>
              <a:t>Crisis Scenario Scene-Setter</a:t>
            </a:r>
            <a:br>
              <a:rPr lang="en-US" dirty="0">
                <a:latin typeface="Trebuchet MS" charset="0"/>
                <a:ea typeface="ＭＳ Ｐゴシック" charset="0"/>
              </a:rPr>
            </a:br>
            <a:br>
              <a:rPr lang="en-US" dirty="0">
                <a:latin typeface="Trebuchet MS" charset="0"/>
                <a:ea typeface="ＭＳ Ｐゴシック" charset="0"/>
              </a:rPr>
            </a:br>
            <a:endParaRPr lang="en-US" dirty="0">
              <a:latin typeface="Trebuchet M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693C225-FC03-4BDA-898D-8B685BB31239}"/>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Intro to Our State</a:t>
            </a:r>
          </a:p>
        </p:txBody>
      </p:sp>
      <p:sp>
        <p:nvSpPr>
          <p:cNvPr id="21510" name="Content Placeholder 1">
            <a:extLst>
              <a:ext uri="{FF2B5EF4-FFF2-40B4-BE49-F238E27FC236}">
                <a16:creationId xmlns:a16="http://schemas.microsoft.com/office/drawing/2014/main" id="{E8F3C113-23AB-4F44-B37C-5740C4030136}"/>
              </a:ext>
            </a:extLst>
          </p:cNvPr>
          <p:cNvSpPr>
            <a:spLocks noGrp="1"/>
          </p:cNvSpPr>
          <p:nvPr>
            <p:ph idx="1"/>
          </p:nvPr>
        </p:nvSpPr>
        <p:spPr>
          <a:xfrm>
            <a:off x="479323" y="1501777"/>
            <a:ext cx="7315200" cy="4525962"/>
          </a:xfrm>
        </p:spPr>
        <p:txBody>
          <a:bodyPr/>
          <a:lstStyle/>
          <a:p>
            <a:r>
              <a:rPr lang="en-US" altLang="en-US" dirty="0">
                <a:latin typeface="Arial" panose="020B0604020202020204" pitchFamily="34" charset="0"/>
                <a:cs typeface="Arial" panose="020B0604020202020204" pitchFamily="34" charset="0"/>
              </a:rPr>
              <a:t>Geography</a:t>
            </a:r>
          </a:p>
          <a:p>
            <a:pPr lvl="1"/>
            <a:r>
              <a:rPr lang="en-US" altLang="en-US" dirty="0">
                <a:latin typeface="Arial" panose="020B0604020202020204" pitchFamily="34" charset="0"/>
                <a:cs typeface="Arial" panose="020B0604020202020204" pitchFamily="34" charset="0"/>
              </a:rPr>
              <a:t>Mid-Sized State with forests and plains</a:t>
            </a:r>
          </a:p>
          <a:p>
            <a:pPr lvl="1"/>
            <a:r>
              <a:rPr lang="en-US" altLang="en-US" dirty="0">
                <a:latin typeface="Arial" panose="020B0604020202020204" pitchFamily="34" charset="0"/>
                <a:cs typeface="Arial" panose="020B0604020202020204" pitchFamily="34" charset="0"/>
              </a:rPr>
              <a:t>Northern neighbors friendly with large mountain border</a:t>
            </a:r>
          </a:p>
          <a:p>
            <a:pPr lvl="1"/>
            <a:r>
              <a:rPr lang="en-US" altLang="en-US" dirty="0">
                <a:latin typeface="Arial" panose="020B0604020202020204" pitchFamily="34" charset="0"/>
                <a:cs typeface="Arial" panose="020B0604020202020204" pitchFamily="34" charset="0"/>
              </a:rPr>
              <a:t>Eastern border shared with Other State</a:t>
            </a:r>
          </a:p>
          <a:p>
            <a:pPr lvl="1"/>
            <a:r>
              <a:rPr lang="en-US" altLang="en-US" dirty="0">
                <a:latin typeface="Arial" panose="020B0604020202020204" pitchFamily="34" charset="0"/>
                <a:cs typeface="Arial" panose="020B0604020202020204" pitchFamily="34" charset="0"/>
              </a:rPr>
              <a:t>Contested Gray Region with Other State</a:t>
            </a:r>
          </a:p>
          <a:p>
            <a:pPr lvl="2"/>
            <a:r>
              <a:rPr lang="en-US" altLang="en-US" dirty="0">
                <a:latin typeface="Arial" panose="020B0604020202020204" pitchFamily="34" charset="0"/>
                <a:cs typeface="Arial" panose="020B0604020202020204" pitchFamily="34" charset="0"/>
              </a:rPr>
              <a:t>Gray Region is semi-autonomous, but still part of Our State</a:t>
            </a:r>
          </a:p>
          <a:p>
            <a:pPr lvl="1"/>
            <a:endParaRPr lang="en-US" altLang="en-US" dirty="0">
              <a:latin typeface="Arial" panose="020B0604020202020204" pitchFamily="34" charset="0"/>
              <a:cs typeface="Arial" panose="020B0604020202020204" pitchFamily="34" charset="0"/>
            </a:endParaRPr>
          </a:p>
        </p:txBody>
      </p:sp>
      <p:sp>
        <p:nvSpPr>
          <p:cNvPr id="21507" name="AutoShape 9" descr="data:image/gif;base64,R0lGODlhAQABAAAAACH5BAEKAAEALAAAAAABAAEAAAICTAEAOw==">
            <a:extLst>
              <a:ext uri="{FF2B5EF4-FFF2-40B4-BE49-F238E27FC236}">
                <a16:creationId xmlns:a16="http://schemas.microsoft.com/office/drawing/2014/main" id="{B5D832B9-0618-4ED4-B68B-5BC4DAA92E2A}"/>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1508" name="AutoShape 11" descr="data:image/gif;base64,R0lGODlhAQABAAAAACH5BAEKAAEALAAAAAABAAEAAAICTAEAOw==">
            <a:extLst>
              <a:ext uri="{FF2B5EF4-FFF2-40B4-BE49-F238E27FC236}">
                <a16:creationId xmlns:a16="http://schemas.microsoft.com/office/drawing/2014/main" id="{51191DEB-D394-4087-8ED3-9D99C8F7E729}"/>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1509" name="AutoShape 15" descr="data:image/gif;base64,R0lGODlhAQABAAAAACH5BAEKAAEALAAAAAABAAEAAAICTAEAOw==">
            <a:extLst>
              <a:ext uri="{FF2B5EF4-FFF2-40B4-BE49-F238E27FC236}">
                <a16:creationId xmlns:a16="http://schemas.microsoft.com/office/drawing/2014/main" id="{36893B13-E696-4B10-B452-ED230DF75E9C}"/>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a:extLst>
              <a:ext uri="{FF2B5EF4-FFF2-40B4-BE49-F238E27FC236}">
                <a16:creationId xmlns:a16="http://schemas.microsoft.com/office/drawing/2014/main" id="{AC1EE937-A0EB-4FA7-8134-B24D805250D9}"/>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Geography</a:t>
            </a:r>
          </a:p>
        </p:txBody>
      </p:sp>
      <p:sp>
        <p:nvSpPr>
          <p:cNvPr id="23556" name="AutoShape 9" descr="data:image/gif;base64,R0lGODlhAQABAAAAACH5BAEKAAEALAAAAAABAAEAAAICTAEAOw==">
            <a:extLst>
              <a:ext uri="{FF2B5EF4-FFF2-40B4-BE49-F238E27FC236}">
                <a16:creationId xmlns:a16="http://schemas.microsoft.com/office/drawing/2014/main" id="{1472AD69-B72A-4934-8FE1-B1EC33487127}"/>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3557" name="AutoShape 11" descr="data:image/gif;base64,R0lGODlhAQABAAAAACH5BAEKAAEALAAAAAABAAEAAAICTAEAOw==">
            <a:extLst>
              <a:ext uri="{FF2B5EF4-FFF2-40B4-BE49-F238E27FC236}">
                <a16:creationId xmlns:a16="http://schemas.microsoft.com/office/drawing/2014/main" id="{593B55CC-A888-4542-9F64-23E2D9168BDA}"/>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pic>
        <p:nvPicPr>
          <p:cNvPr id="28" name="Picture 27"/>
          <p:cNvPicPr>
            <a:picLocks noChangeAspect="1"/>
          </p:cNvPicPr>
          <p:nvPr/>
        </p:nvPicPr>
        <p:blipFill>
          <a:blip r:embed="rId3"/>
          <a:stretch>
            <a:fillRect/>
          </a:stretch>
        </p:blipFill>
        <p:spPr>
          <a:xfrm>
            <a:off x="492614" y="1371600"/>
            <a:ext cx="7632854" cy="4938188"/>
          </a:xfrm>
          <a:prstGeom prst="rect">
            <a:avLst/>
          </a:prstGeom>
        </p:spPr>
      </p:pic>
    </p:spTree>
    <p:extLst>
      <p:ext uri="{BB962C8B-B14F-4D97-AF65-F5344CB8AC3E}">
        <p14:creationId xmlns:p14="http://schemas.microsoft.com/office/powerpoint/2010/main" val="396394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D27EDD0-069B-406F-A862-8EC1590FD91A}"/>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Intro to Our State</a:t>
            </a:r>
          </a:p>
        </p:txBody>
      </p:sp>
      <p:sp>
        <p:nvSpPr>
          <p:cNvPr id="25606" name="Content Placeholder 1">
            <a:extLst>
              <a:ext uri="{FF2B5EF4-FFF2-40B4-BE49-F238E27FC236}">
                <a16:creationId xmlns:a16="http://schemas.microsoft.com/office/drawing/2014/main" id="{B6E02447-7DA6-4847-AC57-DD086A95A623}"/>
              </a:ext>
            </a:extLst>
          </p:cNvPr>
          <p:cNvSpPr>
            <a:spLocks noGrp="1"/>
          </p:cNvSpPr>
          <p:nvPr>
            <p:ph idx="1"/>
          </p:nvPr>
        </p:nvSpPr>
        <p:spPr>
          <a:xfrm>
            <a:off x="365691" y="1391242"/>
            <a:ext cx="7315200" cy="4525962"/>
          </a:xfrm>
        </p:spPr>
        <p:txBody>
          <a:bodyPr/>
          <a:lstStyle/>
          <a:p>
            <a:r>
              <a:rPr lang="en-US" altLang="en-US" dirty="0">
                <a:latin typeface="Arial" panose="020B0604020202020204" pitchFamily="34" charset="0"/>
                <a:cs typeface="Arial" panose="020B0604020202020204" pitchFamily="34" charset="0"/>
              </a:rPr>
              <a:t>Economy</a:t>
            </a:r>
          </a:p>
          <a:p>
            <a:pPr lvl="1"/>
            <a:r>
              <a:rPr lang="en-US" altLang="en-US" dirty="0">
                <a:latin typeface="Arial" panose="020B0604020202020204" pitchFamily="34" charset="0"/>
                <a:cs typeface="Arial" panose="020B0604020202020204" pitchFamily="34" charset="0"/>
              </a:rPr>
              <a:t>Advanced industrial state (GDP top 5 globally)</a:t>
            </a:r>
          </a:p>
          <a:p>
            <a:pPr lvl="1"/>
            <a:r>
              <a:rPr lang="en-US" altLang="en-US" dirty="0">
                <a:latin typeface="Arial" panose="020B0604020202020204" pitchFamily="34" charset="0"/>
                <a:cs typeface="Arial" panose="020B0604020202020204" pitchFamily="34" charset="0"/>
              </a:rPr>
              <a:t>Diversified economy</a:t>
            </a:r>
          </a:p>
          <a:p>
            <a:pPr lvl="1"/>
            <a:r>
              <a:rPr lang="en-US" altLang="en-US" dirty="0">
                <a:latin typeface="Arial" panose="020B0604020202020204" pitchFamily="34" charset="0"/>
                <a:cs typeface="Arial" panose="020B0604020202020204" pitchFamily="34" charset="0"/>
              </a:rPr>
              <a:t>Trade dependent: Relies heavily on maritime trade</a:t>
            </a:r>
          </a:p>
          <a:p>
            <a:pPr lvl="1"/>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Diplomacy</a:t>
            </a:r>
          </a:p>
          <a:p>
            <a:pPr lvl="1"/>
            <a:r>
              <a:rPr lang="en-US" altLang="en-US" dirty="0">
                <a:latin typeface="Arial" panose="020B0604020202020204" pitchFamily="34" charset="0"/>
                <a:cs typeface="Arial" panose="020B0604020202020204" pitchFamily="34" charset="0"/>
              </a:rPr>
              <a:t>Non-permanent member of the UN Security Council</a:t>
            </a:r>
          </a:p>
          <a:p>
            <a:pPr lvl="1"/>
            <a:r>
              <a:rPr lang="en-US" altLang="en-US" dirty="0">
                <a:latin typeface="Arial" panose="020B0604020202020204" pitchFamily="34" charset="0"/>
                <a:cs typeface="Arial" panose="020B0604020202020204" pitchFamily="34" charset="0"/>
              </a:rPr>
              <a:t>Member of World Bank, World Trade Organization</a:t>
            </a:r>
          </a:p>
          <a:p>
            <a:pPr lvl="1"/>
            <a:r>
              <a:rPr lang="en-US" altLang="en-US" dirty="0">
                <a:latin typeface="Arial" panose="020B0604020202020204" pitchFamily="34" charset="0"/>
                <a:cs typeface="Arial" panose="020B0604020202020204" pitchFamily="34" charset="0"/>
              </a:rPr>
              <a:t>Strong diplomatic presence world wide</a:t>
            </a:r>
          </a:p>
          <a:p>
            <a:pPr lvl="1"/>
            <a:endParaRPr lang="en-US" altLang="en-US" dirty="0">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Intelligence</a:t>
            </a:r>
          </a:p>
          <a:p>
            <a:pPr lvl="1"/>
            <a:r>
              <a:rPr lang="en-US" altLang="en-US" dirty="0">
                <a:solidFill>
                  <a:srgbClr val="000000"/>
                </a:solidFill>
                <a:latin typeface="Arial" panose="020B0604020202020204" pitchFamily="34" charset="0"/>
                <a:cs typeface="Arial" panose="020B0604020202020204" pitchFamily="34" charset="0"/>
              </a:rPr>
              <a:t>Robust foreign and domestic intelligence capabilities</a:t>
            </a:r>
          </a:p>
          <a:p>
            <a:pPr lvl="1"/>
            <a:endParaRPr lang="en-US" altLang="en-US" dirty="0">
              <a:latin typeface="Arial" panose="020B0604020202020204" pitchFamily="34" charset="0"/>
              <a:cs typeface="Arial" panose="020B0604020202020204" pitchFamily="34" charset="0"/>
            </a:endParaRPr>
          </a:p>
        </p:txBody>
      </p:sp>
      <p:sp>
        <p:nvSpPr>
          <p:cNvPr id="25603" name="AutoShape 9" descr="data:image/gif;base64,R0lGODlhAQABAAAAACH5BAEKAAEALAAAAAABAAEAAAICTAEAOw==">
            <a:extLst>
              <a:ext uri="{FF2B5EF4-FFF2-40B4-BE49-F238E27FC236}">
                <a16:creationId xmlns:a16="http://schemas.microsoft.com/office/drawing/2014/main" id="{9DCAA422-2180-49EB-A97A-875F3852DF67}"/>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5604" name="AutoShape 11" descr="data:image/gif;base64,R0lGODlhAQABAAAAACH5BAEKAAEALAAAAAABAAEAAAICTAEAOw==">
            <a:extLst>
              <a:ext uri="{FF2B5EF4-FFF2-40B4-BE49-F238E27FC236}">
                <a16:creationId xmlns:a16="http://schemas.microsoft.com/office/drawing/2014/main" id="{505CA126-44C4-44C8-9F66-A0F31DD5D3C8}"/>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5605" name="AutoShape 15" descr="data:image/gif;base64,R0lGODlhAQABAAAAACH5BAEKAAEALAAAAAABAAEAAAICTAEAOw==">
            <a:extLst>
              <a:ext uri="{FF2B5EF4-FFF2-40B4-BE49-F238E27FC236}">
                <a16:creationId xmlns:a16="http://schemas.microsoft.com/office/drawing/2014/main" id="{D14EB0C1-C1A1-4D8C-AECC-CB849A2AB592}"/>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40DC2BB-6960-41B8-8686-E2DB9CEFD923}"/>
              </a:ext>
            </a:extLst>
          </p:cNvPr>
          <p:cNvSpPr>
            <a:spLocks noGrp="1"/>
          </p:cNvSpPr>
          <p:nvPr>
            <p:ph type="title"/>
          </p:nvPr>
        </p:nvSpPr>
        <p:spPr/>
        <p:txBody>
          <a:bodyPr/>
          <a:lstStyle/>
          <a:p>
            <a:r>
              <a:rPr lang="en-US" altLang="en-US" dirty="0"/>
              <a:t>Intro to Our State</a:t>
            </a:r>
          </a:p>
        </p:txBody>
      </p:sp>
      <p:sp>
        <p:nvSpPr>
          <p:cNvPr id="27654" name="Content Placeholder 1">
            <a:extLst>
              <a:ext uri="{FF2B5EF4-FFF2-40B4-BE49-F238E27FC236}">
                <a16:creationId xmlns:a16="http://schemas.microsoft.com/office/drawing/2014/main" id="{C3A17BBE-0377-4676-8793-33394AC0EED3}"/>
              </a:ext>
            </a:extLst>
          </p:cNvPr>
          <p:cNvSpPr>
            <a:spLocks noGrp="1"/>
          </p:cNvSpPr>
          <p:nvPr>
            <p:ph idx="1"/>
          </p:nvPr>
        </p:nvSpPr>
        <p:spPr>
          <a:xfrm>
            <a:off x="500628" y="1200459"/>
            <a:ext cx="7616825" cy="4525963"/>
          </a:xfrm>
        </p:spPr>
        <p:txBody>
          <a:bodyPr/>
          <a:lstStyle/>
          <a:p>
            <a:r>
              <a:rPr lang="en-US" altLang="en-US" sz="2000" dirty="0"/>
              <a:t>Military:</a:t>
            </a:r>
          </a:p>
          <a:p>
            <a:pPr lvl="1"/>
            <a:r>
              <a:rPr lang="en-US" altLang="en-US" sz="2000" dirty="0"/>
              <a:t>Regional power</a:t>
            </a:r>
          </a:p>
          <a:p>
            <a:pPr lvl="1"/>
            <a:r>
              <a:rPr lang="en-US" altLang="en-US" sz="2000" dirty="0"/>
              <a:t>Strong conventional capabilities within region</a:t>
            </a:r>
          </a:p>
          <a:p>
            <a:pPr lvl="2"/>
            <a:r>
              <a:rPr lang="en-US" altLang="en-US" sz="2000" dirty="0"/>
              <a:t>Blue-water navy</a:t>
            </a:r>
          </a:p>
          <a:p>
            <a:pPr lvl="2"/>
            <a:r>
              <a:rPr lang="en-US" altLang="en-US" sz="2000" dirty="0"/>
              <a:t>4th and 5th generation aircraft</a:t>
            </a:r>
          </a:p>
          <a:p>
            <a:pPr lvl="2"/>
            <a:r>
              <a:rPr lang="en-US" altLang="en-US" sz="2000" dirty="0"/>
              <a:t>Modern integrated air defenses (ranges out to 50NM+)</a:t>
            </a:r>
          </a:p>
          <a:p>
            <a:pPr lvl="2"/>
            <a:r>
              <a:rPr lang="en-US" altLang="en-US" sz="2000" dirty="0"/>
              <a:t>Large army and special operations forces</a:t>
            </a:r>
          </a:p>
          <a:p>
            <a:pPr lvl="1"/>
            <a:r>
              <a:rPr lang="en-US" altLang="en-US" sz="2000" dirty="0"/>
              <a:t>Strategic and Tactical nuclear capability</a:t>
            </a:r>
          </a:p>
          <a:p>
            <a:pPr lvl="2"/>
            <a:r>
              <a:rPr lang="en-US" altLang="en-US" sz="2000" dirty="0"/>
              <a:t>Nuclear powered ballistic missile submarines (SSBNs)</a:t>
            </a:r>
          </a:p>
          <a:p>
            <a:pPr lvl="2"/>
            <a:r>
              <a:rPr lang="en-US" altLang="en-US" sz="2000" dirty="0"/>
              <a:t>Stealth strategic bombers</a:t>
            </a:r>
          </a:p>
          <a:p>
            <a:pPr lvl="2"/>
            <a:r>
              <a:rPr lang="en-US" altLang="en-US" sz="2000" dirty="0"/>
              <a:t>Land based strategic missile capability</a:t>
            </a:r>
          </a:p>
          <a:p>
            <a:pPr lvl="2"/>
            <a:r>
              <a:rPr lang="en-US" altLang="en-US" sz="2000" dirty="0"/>
              <a:t>Digital nuclear command, control, and communications (NC3)</a:t>
            </a:r>
          </a:p>
          <a:p>
            <a:pPr lvl="3"/>
            <a:endParaRPr lang="en-US" altLang="en-US" sz="2000" dirty="0"/>
          </a:p>
          <a:p>
            <a:endParaRPr lang="en-US" altLang="en-US" dirty="0"/>
          </a:p>
        </p:txBody>
      </p:sp>
      <p:sp>
        <p:nvSpPr>
          <p:cNvPr id="27651" name="AutoShape 9" descr="data:image/gif;base64,R0lGODlhAQABAAAAACH5BAEKAAEALAAAAAABAAEAAAICTAEAOw==">
            <a:extLst>
              <a:ext uri="{FF2B5EF4-FFF2-40B4-BE49-F238E27FC236}">
                <a16:creationId xmlns:a16="http://schemas.microsoft.com/office/drawing/2014/main" id="{17982282-EA7B-4E8F-A767-D6F07957C535}"/>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7652" name="AutoShape 11" descr="data:image/gif;base64,R0lGODlhAQABAAAAACH5BAEKAAEALAAAAAABAAEAAAICTAEAOw==">
            <a:extLst>
              <a:ext uri="{FF2B5EF4-FFF2-40B4-BE49-F238E27FC236}">
                <a16:creationId xmlns:a16="http://schemas.microsoft.com/office/drawing/2014/main" id="{E26D1D4F-EDEA-42FF-8EF5-A9194FF39C8A}"/>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7653" name="AutoShape 15" descr="data:image/gif;base64,R0lGODlhAQABAAAAACH5BAEKAAEALAAAAAABAAEAAAICTAEAOw==">
            <a:extLst>
              <a:ext uri="{FF2B5EF4-FFF2-40B4-BE49-F238E27FC236}">
                <a16:creationId xmlns:a16="http://schemas.microsoft.com/office/drawing/2014/main" id="{C0D8BB9C-B93B-41AC-83F9-FDA09099A090}"/>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0418C1C-84AA-40FE-A510-EE1051CB1673}"/>
              </a:ext>
            </a:extLst>
          </p:cNvPr>
          <p:cNvSpPr>
            <a:spLocks noGrp="1"/>
          </p:cNvSpPr>
          <p:nvPr>
            <p:ph type="title"/>
          </p:nvPr>
        </p:nvSpPr>
        <p:spPr/>
        <p:txBody>
          <a:bodyPr/>
          <a:lstStyle/>
          <a:p>
            <a:r>
              <a:rPr lang="en-US" altLang="en-US" dirty="0"/>
              <a:t>Intro to Our State</a:t>
            </a:r>
          </a:p>
        </p:txBody>
      </p:sp>
      <p:sp>
        <p:nvSpPr>
          <p:cNvPr id="41990" name="Content Placeholder 1">
            <a:extLst>
              <a:ext uri="{FF2B5EF4-FFF2-40B4-BE49-F238E27FC236}">
                <a16:creationId xmlns:a16="http://schemas.microsoft.com/office/drawing/2014/main" id="{25A612BF-8A0A-4311-AA2E-44E32247B33E}"/>
              </a:ext>
            </a:extLst>
          </p:cNvPr>
          <p:cNvSpPr>
            <a:spLocks noGrp="1"/>
          </p:cNvSpPr>
          <p:nvPr>
            <p:ph idx="1"/>
          </p:nvPr>
        </p:nvSpPr>
        <p:spPr>
          <a:xfrm>
            <a:off x="306387" y="1524000"/>
            <a:ext cx="7886700" cy="4351338"/>
          </a:xfrm>
        </p:spPr>
        <p:txBody>
          <a:bodyPr>
            <a:normAutofit/>
          </a:bodyPr>
          <a:lstStyle/>
          <a:p>
            <a:r>
              <a:rPr lang="en-US" altLang="en-US" sz="2000" dirty="0"/>
              <a:t>Cyber Capabilities:</a:t>
            </a:r>
          </a:p>
          <a:p>
            <a:pPr lvl="1"/>
            <a:r>
              <a:rPr lang="en-US" altLang="en-US" sz="2000" dirty="0"/>
              <a:t>Offensive</a:t>
            </a:r>
          </a:p>
          <a:p>
            <a:pPr lvl="2"/>
            <a:r>
              <a:rPr lang="en-US" altLang="en-US" sz="2000" dirty="0"/>
              <a:t>Can target military networks/systems </a:t>
            </a:r>
          </a:p>
          <a:p>
            <a:pPr lvl="2"/>
            <a:r>
              <a:rPr lang="en-US" altLang="en-US" sz="2000" dirty="0"/>
              <a:t>Can target civilian critical infrastructure </a:t>
            </a:r>
          </a:p>
          <a:p>
            <a:pPr lvl="2"/>
            <a:r>
              <a:rPr lang="en-US" altLang="en-US" sz="2000" dirty="0"/>
              <a:t>Can create reversible or long-term effects</a:t>
            </a:r>
          </a:p>
          <a:p>
            <a:pPr lvl="2"/>
            <a:endParaRPr lang="en-US" altLang="en-US" sz="2000" dirty="0"/>
          </a:p>
          <a:p>
            <a:pPr lvl="1"/>
            <a:r>
              <a:rPr lang="en-US" altLang="en-US" sz="2000" dirty="0"/>
              <a:t>Defensive</a:t>
            </a:r>
          </a:p>
          <a:p>
            <a:pPr lvl="2"/>
            <a:r>
              <a:rPr lang="en-US" altLang="en-US" sz="2000" dirty="0"/>
              <a:t>Integrated into military</a:t>
            </a:r>
          </a:p>
          <a:p>
            <a:pPr lvl="2"/>
            <a:r>
              <a:rPr lang="en-US" altLang="en-US" sz="2000" dirty="0"/>
              <a:t>Must surge reserve capabilities to protect civilian targets</a:t>
            </a:r>
          </a:p>
        </p:txBody>
      </p:sp>
      <p:sp>
        <p:nvSpPr>
          <p:cNvPr id="29699" name="AutoShape 9" descr="data:image/gif;base64,R0lGODlhAQABAAAAACH5BAEKAAEALAAAAAABAAEAAAICTAEAOw==">
            <a:extLst>
              <a:ext uri="{FF2B5EF4-FFF2-40B4-BE49-F238E27FC236}">
                <a16:creationId xmlns:a16="http://schemas.microsoft.com/office/drawing/2014/main" id="{7EE478F5-3580-4A0A-9904-4AC8FA39CDC5}"/>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9700" name="AutoShape 11" descr="data:image/gif;base64,R0lGODlhAQABAAAAACH5BAEKAAEALAAAAAABAAEAAAICTAEAOw==">
            <a:extLst>
              <a:ext uri="{FF2B5EF4-FFF2-40B4-BE49-F238E27FC236}">
                <a16:creationId xmlns:a16="http://schemas.microsoft.com/office/drawing/2014/main" id="{E38DF09F-95C6-4440-B13E-A47975D1E545}"/>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9701" name="AutoShape 15" descr="data:image/gif;base64,R0lGODlhAQABAAAAACH5BAEKAAEALAAAAAABAAEAAAICTAEAOw==">
            <a:extLst>
              <a:ext uri="{FF2B5EF4-FFF2-40B4-BE49-F238E27FC236}">
                <a16:creationId xmlns:a16="http://schemas.microsoft.com/office/drawing/2014/main" id="{F812DAFF-1358-45C9-B4F5-8E1AB15CD6C2}"/>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6F39246-4E7D-4AD7-B04A-B40DB88459AA}"/>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Agenda</a:t>
            </a:r>
          </a:p>
        </p:txBody>
      </p:sp>
      <p:sp>
        <p:nvSpPr>
          <p:cNvPr id="10243" name="Content Placeholder 2">
            <a:extLst>
              <a:ext uri="{FF2B5EF4-FFF2-40B4-BE49-F238E27FC236}">
                <a16:creationId xmlns:a16="http://schemas.microsoft.com/office/drawing/2014/main" id="{8A90A324-042D-4A77-BF56-C3B80C4584F9}"/>
              </a:ext>
            </a:extLst>
          </p:cNvPr>
          <p:cNvSpPr>
            <a:spLocks noGrp="1"/>
          </p:cNvSpPr>
          <p:nvPr>
            <p:ph idx="1"/>
          </p:nvPr>
        </p:nvSpPr>
        <p:spPr>
          <a:xfrm>
            <a:off x="400103" y="1219200"/>
            <a:ext cx="7852287" cy="5333999"/>
          </a:xfrm>
        </p:spPr>
        <p:txBody>
          <a:bodyPr>
            <a:normAutofit/>
          </a:bodyPr>
          <a:lstStyle/>
          <a:p>
            <a:pPr marL="0" indent="0">
              <a:buNone/>
            </a:pPr>
            <a:r>
              <a:rPr lang="en-US" sz="3600" b="1" dirty="0"/>
              <a:t>Opening Comments</a:t>
            </a:r>
            <a:r>
              <a:rPr lang="en-US" sz="3600" dirty="0"/>
              <a:t>: 3:00-3:20</a:t>
            </a:r>
          </a:p>
          <a:p>
            <a:pPr marL="0" indent="0">
              <a:buNone/>
            </a:pPr>
            <a:br>
              <a:rPr lang="en-US" sz="3600" dirty="0"/>
            </a:br>
            <a:r>
              <a:rPr lang="en-US" sz="3600" b="1" dirty="0"/>
              <a:t>Scenario 1 Play</a:t>
            </a:r>
            <a:r>
              <a:rPr lang="en-US" sz="3600" dirty="0"/>
              <a:t>: 3:20-4:15</a:t>
            </a:r>
          </a:p>
          <a:p>
            <a:pPr marL="0" indent="0">
              <a:buNone/>
            </a:pPr>
            <a:br>
              <a:rPr lang="en-US" sz="3600" dirty="0"/>
            </a:br>
            <a:r>
              <a:rPr lang="en-US" sz="3600" b="1" dirty="0"/>
              <a:t>Discussion</a:t>
            </a:r>
            <a:r>
              <a:rPr lang="en-US" sz="3600" dirty="0"/>
              <a:t>: 4:15-4:50</a:t>
            </a:r>
            <a:br>
              <a:rPr lang="en-US" sz="3600" dirty="0"/>
            </a:br>
            <a:endParaRPr lang="en-US" sz="3600" dirty="0"/>
          </a:p>
        </p:txBody>
      </p:sp>
    </p:spTree>
    <p:extLst>
      <p:ext uri="{BB962C8B-B14F-4D97-AF65-F5344CB8AC3E}">
        <p14:creationId xmlns:p14="http://schemas.microsoft.com/office/powerpoint/2010/main" val="100602520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EA2B2A6-8766-4178-A82F-63A8E72996B8}"/>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Intro to Other State</a:t>
            </a:r>
          </a:p>
        </p:txBody>
      </p:sp>
      <p:sp>
        <p:nvSpPr>
          <p:cNvPr id="41990" name="Content Placeholder 1">
            <a:extLst>
              <a:ext uri="{FF2B5EF4-FFF2-40B4-BE49-F238E27FC236}">
                <a16:creationId xmlns:a16="http://schemas.microsoft.com/office/drawing/2014/main" id="{3217BB7A-5710-48CD-880C-60827B6058A7}"/>
              </a:ext>
            </a:extLst>
          </p:cNvPr>
          <p:cNvSpPr>
            <a:spLocks noGrp="1"/>
          </p:cNvSpPr>
          <p:nvPr>
            <p:ph idx="1"/>
          </p:nvPr>
        </p:nvSpPr>
        <p:spPr>
          <a:xfrm>
            <a:off x="474406" y="1478515"/>
            <a:ext cx="7543800" cy="4525962"/>
          </a:xfrm>
        </p:spPr>
        <p:txBody>
          <a:bodyPr/>
          <a:lstStyle/>
          <a:p>
            <a:pPr marL="457200" lvl="1" indent="0">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Similar economic, diplomatic, military, and cyber capabilities to Our State</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Speak the same language</a:t>
            </a:r>
          </a:p>
          <a:p>
            <a:pPr marL="0" indent="0">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p:txBody>
      </p:sp>
      <p:sp>
        <p:nvSpPr>
          <p:cNvPr id="31747" name="AutoShape 9" descr="data:image/gif;base64,R0lGODlhAQABAAAAACH5BAEKAAEALAAAAAABAAEAAAICTAEAOw==">
            <a:extLst>
              <a:ext uri="{FF2B5EF4-FFF2-40B4-BE49-F238E27FC236}">
                <a16:creationId xmlns:a16="http://schemas.microsoft.com/office/drawing/2014/main" id="{897CD76B-A6B7-46AE-BEA8-B8D787544CCD}"/>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1748" name="AutoShape 11" descr="data:image/gif;base64,R0lGODlhAQABAAAAACH5BAEKAAEALAAAAAABAAEAAAICTAEAOw==">
            <a:extLst>
              <a:ext uri="{FF2B5EF4-FFF2-40B4-BE49-F238E27FC236}">
                <a16:creationId xmlns:a16="http://schemas.microsoft.com/office/drawing/2014/main" id="{C0B0E283-4194-40D8-8715-BBA43405C913}"/>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1749" name="AutoShape 15" descr="data:image/gif;base64,R0lGODlhAQABAAAAACH5BAEKAAEALAAAAAABAAEAAAICTAEAOw==">
            <a:extLst>
              <a:ext uri="{FF2B5EF4-FFF2-40B4-BE49-F238E27FC236}">
                <a16:creationId xmlns:a16="http://schemas.microsoft.com/office/drawing/2014/main" id="{C0B986C3-444B-4B51-9967-32A801DA0615}"/>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274712A-172B-4C0A-8183-286854C5C1CA}"/>
              </a:ext>
            </a:extLst>
          </p:cNvPr>
          <p:cNvSpPr>
            <a:spLocks noGrp="1"/>
          </p:cNvSpPr>
          <p:nvPr>
            <p:ph type="title"/>
          </p:nvPr>
        </p:nvSpPr>
        <p:spPr/>
        <p:txBody>
          <a:bodyPr/>
          <a:lstStyle/>
          <a:p>
            <a:r>
              <a:rPr lang="en-US" altLang="en-US" dirty="0"/>
              <a:t>Crisis Scenario</a:t>
            </a:r>
          </a:p>
        </p:txBody>
      </p:sp>
      <p:sp>
        <p:nvSpPr>
          <p:cNvPr id="33798" name="Content Placeholder 1">
            <a:extLst>
              <a:ext uri="{FF2B5EF4-FFF2-40B4-BE49-F238E27FC236}">
                <a16:creationId xmlns:a16="http://schemas.microsoft.com/office/drawing/2014/main" id="{66448832-FA5E-45F9-9DD1-4FE0DD1695CC}"/>
              </a:ext>
            </a:extLst>
          </p:cNvPr>
          <p:cNvSpPr>
            <a:spLocks noGrp="1"/>
          </p:cNvSpPr>
          <p:nvPr>
            <p:ph idx="1"/>
          </p:nvPr>
        </p:nvSpPr>
        <p:spPr>
          <a:xfrm>
            <a:off x="306387" y="1623607"/>
            <a:ext cx="7467600" cy="4525963"/>
          </a:xfrm>
        </p:spPr>
        <p:txBody>
          <a:bodyPr/>
          <a:lstStyle/>
          <a:p>
            <a:r>
              <a:rPr lang="en-US" altLang="en-US" sz="2000" dirty="0"/>
              <a:t>Ongoing border disputes with Other State in Gray Region</a:t>
            </a:r>
          </a:p>
          <a:p>
            <a:endParaRPr lang="en-US" altLang="en-US" sz="1600" dirty="0"/>
          </a:p>
          <a:p>
            <a:r>
              <a:rPr lang="en-US" altLang="en-US" sz="2000" dirty="0"/>
              <a:t>Gray Region is a part of Our State, but 50% of the population identifies as from Other State</a:t>
            </a:r>
          </a:p>
          <a:p>
            <a:endParaRPr lang="en-US" altLang="en-US" sz="1600" dirty="0"/>
          </a:p>
          <a:p>
            <a:r>
              <a:rPr lang="en-US" altLang="en-US" sz="2000" dirty="0"/>
              <a:t>20 years ago Gray Region was awarded semi-autonomy after significant flare ups</a:t>
            </a:r>
          </a:p>
          <a:p>
            <a:endParaRPr lang="en-US" altLang="en-US" sz="1600" dirty="0"/>
          </a:p>
          <a:p>
            <a:r>
              <a:rPr lang="en-US" altLang="en-US" sz="2000" dirty="0"/>
              <a:t>Large separatist movement in the region led by Other State</a:t>
            </a:r>
          </a:p>
          <a:p>
            <a:endParaRPr lang="en-US" altLang="en-US" sz="1600" dirty="0"/>
          </a:p>
          <a:p>
            <a:r>
              <a:rPr lang="en-US" altLang="en-US" sz="2000" dirty="0"/>
              <a:t>Gray Region approaching 20th anniversary of gaining semi-autonomy and protests are expected</a:t>
            </a:r>
          </a:p>
          <a:p>
            <a:endParaRPr lang="en-US" altLang="en-US" dirty="0"/>
          </a:p>
        </p:txBody>
      </p:sp>
      <p:sp>
        <p:nvSpPr>
          <p:cNvPr id="33795" name="AutoShape 9" descr="data:image/gif;base64,R0lGODlhAQABAAAAACH5BAEKAAEALAAAAAABAAEAAAICTAEAOw==">
            <a:extLst>
              <a:ext uri="{FF2B5EF4-FFF2-40B4-BE49-F238E27FC236}">
                <a16:creationId xmlns:a16="http://schemas.microsoft.com/office/drawing/2014/main" id="{9913AB71-F03D-4CA4-B10E-861650E3F9A0}"/>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3796" name="AutoShape 11" descr="data:image/gif;base64,R0lGODlhAQABAAAAACH5BAEKAAEALAAAAAABAAEAAAICTAEAOw==">
            <a:extLst>
              <a:ext uri="{FF2B5EF4-FFF2-40B4-BE49-F238E27FC236}">
                <a16:creationId xmlns:a16="http://schemas.microsoft.com/office/drawing/2014/main" id="{03F08059-ADE8-4B68-8E12-E36A245FBFA7}"/>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3797" name="AutoShape 15" descr="data:image/gif;base64,R0lGODlhAQABAAAAACH5BAEKAAEALAAAAAABAAEAAAICTAEAOw==">
            <a:extLst>
              <a:ext uri="{FF2B5EF4-FFF2-40B4-BE49-F238E27FC236}">
                <a16:creationId xmlns:a16="http://schemas.microsoft.com/office/drawing/2014/main" id="{92434E0C-4CC9-4106-8D58-279F067ABAD9}"/>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F7F5198-E4D4-4580-BC26-08BCE4BDD3B8}"/>
              </a:ext>
            </a:extLst>
          </p:cNvPr>
          <p:cNvSpPr>
            <a:spLocks noGrp="1"/>
          </p:cNvSpPr>
          <p:nvPr>
            <p:ph type="title"/>
          </p:nvPr>
        </p:nvSpPr>
        <p:spPr/>
        <p:txBody>
          <a:bodyPr/>
          <a:lstStyle/>
          <a:p>
            <a:r>
              <a:rPr lang="en-US" altLang="en-US" dirty="0"/>
              <a:t>Crisis Situation</a:t>
            </a:r>
          </a:p>
        </p:txBody>
      </p:sp>
      <p:sp>
        <p:nvSpPr>
          <p:cNvPr id="35846" name="Content Placeholder 1">
            <a:extLst>
              <a:ext uri="{FF2B5EF4-FFF2-40B4-BE49-F238E27FC236}">
                <a16:creationId xmlns:a16="http://schemas.microsoft.com/office/drawing/2014/main" id="{F2429A6F-A69B-4A68-8975-12D6FED3AD39}"/>
              </a:ext>
            </a:extLst>
          </p:cNvPr>
          <p:cNvSpPr>
            <a:spLocks noGrp="1"/>
          </p:cNvSpPr>
          <p:nvPr>
            <p:ph idx="1"/>
          </p:nvPr>
        </p:nvSpPr>
        <p:spPr>
          <a:xfrm>
            <a:off x="365691" y="1219200"/>
            <a:ext cx="7886700" cy="5181600"/>
          </a:xfrm>
        </p:spPr>
        <p:txBody>
          <a:bodyPr/>
          <a:lstStyle/>
          <a:p>
            <a:r>
              <a:rPr lang="en-US" altLang="en-US" sz="2000" dirty="0"/>
              <a:t>Crisis Day 1 2000: </a:t>
            </a:r>
          </a:p>
          <a:p>
            <a:pPr lvl="1"/>
            <a:r>
              <a:rPr lang="en-US" altLang="en-US" sz="1800" dirty="0"/>
              <a:t>Other State protests in Gray Region turned violent and Our State’s security forces killed about a dozen Other State citizens</a:t>
            </a:r>
          </a:p>
          <a:p>
            <a:pPr lvl="1"/>
            <a:endParaRPr lang="en-US" altLang="en-US" sz="1800" dirty="0"/>
          </a:p>
          <a:p>
            <a:r>
              <a:rPr lang="en-US" altLang="en-US" sz="2000" dirty="0"/>
              <a:t>Crisis Day 1 2300: </a:t>
            </a:r>
          </a:p>
          <a:p>
            <a:pPr lvl="1"/>
            <a:r>
              <a:rPr lang="en-US" altLang="en-US" sz="1800" dirty="0"/>
              <a:t>Communications outage in Gray Region and reports of military equipment and soldiers from Other State in the Gray Region</a:t>
            </a:r>
          </a:p>
          <a:p>
            <a:pPr lvl="1"/>
            <a:endParaRPr lang="en-US" altLang="en-US" sz="1800" dirty="0"/>
          </a:p>
          <a:p>
            <a:r>
              <a:rPr lang="en-US" altLang="en-US" sz="2000" dirty="0"/>
              <a:t>Crisis Day 2 0200: </a:t>
            </a:r>
          </a:p>
          <a:p>
            <a:pPr lvl="1"/>
            <a:r>
              <a:rPr lang="en-US" altLang="en-US" sz="1800" dirty="0"/>
              <a:t>Other State mobilizing land and Naval assets.  Reports of Other State soldiers storming Gray Region capital building.</a:t>
            </a:r>
          </a:p>
          <a:p>
            <a:pPr lvl="1"/>
            <a:endParaRPr lang="en-US" altLang="en-US" sz="1800" dirty="0"/>
          </a:p>
          <a:p>
            <a:r>
              <a:rPr lang="en-US" altLang="en-US" sz="2000" dirty="0"/>
              <a:t>Crisis Day 2 0500:   </a:t>
            </a:r>
          </a:p>
          <a:p>
            <a:pPr lvl="1"/>
            <a:r>
              <a:rPr lang="en-US" altLang="en-US" sz="1800" dirty="0"/>
              <a:t>Other State: “In defense of our brothers and sisters in Gray Region, we have acted decisively . . . .the Gray Region is now under Other State rule . . . We will use any means to protect our territory, including the nuclear option.”</a:t>
            </a:r>
          </a:p>
        </p:txBody>
      </p:sp>
      <p:sp>
        <p:nvSpPr>
          <p:cNvPr id="35843" name="AutoShape 9" descr="data:image/gif;base64,R0lGODlhAQABAAAAACH5BAEKAAEALAAAAAABAAEAAAICTAEAOw==">
            <a:extLst>
              <a:ext uri="{FF2B5EF4-FFF2-40B4-BE49-F238E27FC236}">
                <a16:creationId xmlns:a16="http://schemas.microsoft.com/office/drawing/2014/main" id="{5231C03C-9F0E-423C-A3CA-24FBCA95C2AF}"/>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4" name="AutoShape 11" descr="data:image/gif;base64,R0lGODlhAQABAAAAACH5BAEKAAEALAAAAAABAAEAAAICTAEAOw==">
            <a:extLst>
              <a:ext uri="{FF2B5EF4-FFF2-40B4-BE49-F238E27FC236}">
                <a16:creationId xmlns:a16="http://schemas.microsoft.com/office/drawing/2014/main" id="{398E38C5-30C2-4118-A07B-E289157C8AAC}"/>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5" name="AutoShape 15" descr="data:image/gif;base64,R0lGODlhAQABAAAAACH5BAEKAAEALAAAAAABAAEAAAICTAEAOw==">
            <a:extLst>
              <a:ext uri="{FF2B5EF4-FFF2-40B4-BE49-F238E27FC236}">
                <a16:creationId xmlns:a16="http://schemas.microsoft.com/office/drawing/2014/main" id="{F229D8ED-C603-4CC1-95AD-E79EBF071779}"/>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55ACD10-B39D-48B0-81A9-252DB756F34F}"/>
              </a:ext>
            </a:extLst>
          </p:cNvPr>
          <p:cNvSpPr>
            <a:spLocks noGrp="1"/>
          </p:cNvSpPr>
          <p:nvPr>
            <p:ph type="title"/>
          </p:nvPr>
        </p:nvSpPr>
        <p:spPr/>
        <p:txBody>
          <a:bodyPr/>
          <a:lstStyle/>
          <a:p>
            <a:r>
              <a:rPr lang="en-US" altLang="en-US" dirty="0"/>
              <a:t>Intelligence on Other State</a:t>
            </a:r>
          </a:p>
        </p:txBody>
      </p:sp>
      <p:sp>
        <p:nvSpPr>
          <p:cNvPr id="37894" name="Content Placeholder 1">
            <a:extLst>
              <a:ext uri="{FF2B5EF4-FFF2-40B4-BE49-F238E27FC236}">
                <a16:creationId xmlns:a16="http://schemas.microsoft.com/office/drawing/2014/main" id="{C700F2AC-5E71-4E53-BB33-99687E9EDC2D}"/>
              </a:ext>
            </a:extLst>
          </p:cNvPr>
          <p:cNvSpPr>
            <a:spLocks noGrp="1"/>
          </p:cNvSpPr>
          <p:nvPr>
            <p:ph idx="1"/>
          </p:nvPr>
        </p:nvSpPr>
        <p:spPr>
          <a:xfrm>
            <a:off x="346026" y="1230621"/>
            <a:ext cx="7886700" cy="4995069"/>
          </a:xfrm>
        </p:spPr>
        <p:txBody>
          <a:bodyPr>
            <a:normAutofit/>
          </a:bodyPr>
          <a:lstStyle/>
          <a:p>
            <a:r>
              <a:rPr lang="en-US" altLang="en-US" sz="2000" dirty="0"/>
              <a:t>Other State’s Objectives:</a:t>
            </a:r>
          </a:p>
          <a:p>
            <a:pPr lvl="1"/>
            <a:r>
              <a:rPr lang="en-US" altLang="en-US" sz="1800" dirty="0"/>
              <a:t>Preserve government stability</a:t>
            </a:r>
          </a:p>
          <a:p>
            <a:pPr lvl="1"/>
            <a:r>
              <a:rPr lang="en-US" altLang="en-US" sz="1800" dirty="0"/>
              <a:t>Maintain territorial integrity </a:t>
            </a:r>
          </a:p>
          <a:p>
            <a:pPr lvl="1"/>
            <a:r>
              <a:rPr lang="en-US" altLang="en-US" sz="1800" dirty="0"/>
              <a:t>Maintain control of Gray Region</a:t>
            </a:r>
          </a:p>
          <a:p>
            <a:pPr lvl="1"/>
            <a:r>
              <a:rPr lang="en-US" altLang="en-US" sz="1800" dirty="0"/>
              <a:t>Minimize harm to Other State’s economic, reputational, and military capabilities</a:t>
            </a:r>
          </a:p>
          <a:p>
            <a:pPr lvl="1"/>
            <a:endParaRPr lang="en-US" altLang="en-US" sz="1800" dirty="0"/>
          </a:p>
          <a:p>
            <a:r>
              <a:rPr lang="en-US" altLang="en-US" sz="2000" dirty="0"/>
              <a:t>Actions in Gray Region were pre-meditated</a:t>
            </a:r>
          </a:p>
          <a:p>
            <a:endParaRPr lang="en-US" altLang="en-US" sz="2000" dirty="0"/>
          </a:p>
          <a:p>
            <a:r>
              <a:rPr lang="en-US" altLang="en-US" sz="2000" dirty="0"/>
              <a:t>Other State believes it can resist a limited military intervention</a:t>
            </a:r>
          </a:p>
          <a:p>
            <a:endParaRPr lang="en-US" altLang="en-US" sz="2000" dirty="0"/>
          </a:p>
          <a:p>
            <a:r>
              <a:rPr lang="en-US" altLang="en-US" sz="2000" dirty="0"/>
              <a:t>Other State is willing to use nuclear weapons if:</a:t>
            </a:r>
          </a:p>
          <a:p>
            <a:pPr lvl="1"/>
            <a:r>
              <a:rPr lang="en-US" altLang="en-US" sz="1800" dirty="0"/>
              <a:t>Other State conventional forces at risk of defeat</a:t>
            </a:r>
          </a:p>
          <a:p>
            <a:pPr lvl="1"/>
            <a:r>
              <a:rPr lang="en-US" altLang="en-US" sz="1800" dirty="0"/>
              <a:t>Other State regime stability at risk</a:t>
            </a:r>
          </a:p>
          <a:p>
            <a:pPr lvl="1"/>
            <a:r>
              <a:rPr lang="en-US" altLang="en-US" sz="1800" dirty="0"/>
              <a:t>Other State perceives risk to its nuclear arsenal</a:t>
            </a:r>
          </a:p>
        </p:txBody>
      </p:sp>
      <p:sp>
        <p:nvSpPr>
          <p:cNvPr id="37891" name="AutoShape 9" descr="data:image/gif;base64,R0lGODlhAQABAAAAACH5BAEKAAEALAAAAAABAAEAAAICTAEAOw==">
            <a:extLst>
              <a:ext uri="{FF2B5EF4-FFF2-40B4-BE49-F238E27FC236}">
                <a16:creationId xmlns:a16="http://schemas.microsoft.com/office/drawing/2014/main" id="{471A4596-952F-48D5-B743-05E12FDBF690}"/>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7892" name="AutoShape 11" descr="data:image/gif;base64,R0lGODlhAQABAAAAACH5BAEKAAEALAAAAAABAAEAAAICTAEAOw==">
            <a:extLst>
              <a:ext uri="{FF2B5EF4-FFF2-40B4-BE49-F238E27FC236}">
                <a16:creationId xmlns:a16="http://schemas.microsoft.com/office/drawing/2014/main" id="{9D4543F5-825D-423A-8A23-75BDE71F44BE}"/>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7893" name="AutoShape 15" descr="data:image/gif;base64,R0lGODlhAQABAAAAACH5BAEKAAEALAAAAAABAAEAAAICTAEAOw==">
            <a:extLst>
              <a:ext uri="{FF2B5EF4-FFF2-40B4-BE49-F238E27FC236}">
                <a16:creationId xmlns:a16="http://schemas.microsoft.com/office/drawing/2014/main" id="{DE75D312-88B3-498E-A3A5-52642423A74E}"/>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C23E7BC-C126-4407-946D-FD5736DDE70E}"/>
              </a:ext>
            </a:extLst>
          </p:cNvPr>
          <p:cNvSpPr>
            <a:spLocks noGrp="1"/>
          </p:cNvSpPr>
          <p:nvPr>
            <p:ph type="title"/>
          </p:nvPr>
        </p:nvSpPr>
        <p:spPr/>
        <p:txBody>
          <a:bodyPr/>
          <a:lstStyle/>
          <a:p>
            <a:r>
              <a:rPr lang="en-US" altLang="en-US" dirty="0"/>
              <a:t>Crisis Situation: Diplomacy</a:t>
            </a:r>
          </a:p>
        </p:txBody>
      </p:sp>
      <p:sp>
        <p:nvSpPr>
          <p:cNvPr id="39942" name="Content Placeholder 1">
            <a:extLst>
              <a:ext uri="{FF2B5EF4-FFF2-40B4-BE49-F238E27FC236}">
                <a16:creationId xmlns:a16="http://schemas.microsoft.com/office/drawing/2014/main" id="{D9BF0903-327F-4C0B-A418-61732F8A1A37}"/>
              </a:ext>
            </a:extLst>
          </p:cNvPr>
          <p:cNvSpPr>
            <a:spLocks noGrp="1"/>
          </p:cNvSpPr>
          <p:nvPr>
            <p:ph idx="1"/>
          </p:nvPr>
        </p:nvSpPr>
        <p:spPr>
          <a:xfrm>
            <a:off x="365691" y="1340644"/>
            <a:ext cx="7886700" cy="4351338"/>
          </a:xfrm>
        </p:spPr>
        <p:txBody>
          <a:bodyPr/>
          <a:lstStyle/>
          <a:p>
            <a:r>
              <a:rPr lang="en-US" altLang="en-US" sz="2000" dirty="0"/>
              <a:t>Our State diplomatic mission remains in Other State</a:t>
            </a:r>
          </a:p>
          <a:p>
            <a:pPr lvl="1"/>
            <a:r>
              <a:rPr lang="en-US" altLang="en-US" sz="1800" dirty="0"/>
              <a:t>Destroying sensitive materials in case of a raid</a:t>
            </a:r>
          </a:p>
          <a:p>
            <a:endParaRPr lang="en-US" altLang="en-US" sz="1600" dirty="0"/>
          </a:p>
          <a:p>
            <a:r>
              <a:rPr lang="en-US" altLang="en-US" sz="2000" dirty="0"/>
              <a:t>UN </a:t>
            </a:r>
            <a:r>
              <a:rPr lang="en-US" altLang="en-US" sz="1600" dirty="0"/>
              <a:t>Security</a:t>
            </a:r>
            <a:r>
              <a:rPr lang="en-US" altLang="en-US" sz="2000" dirty="0"/>
              <a:t> Council is holding an emergency meeting </a:t>
            </a:r>
          </a:p>
          <a:p>
            <a:endParaRPr lang="en-US" altLang="en-US" sz="1600" dirty="0"/>
          </a:p>
          <a:p>
            <a:r>
              <a:rPr lang="en-US" altLang="en-US" sz="2000" dirty="0"/>
              <a:t>Other State claims actions were humanitarian</a:t>
            </a:r>
          </a:p>
          <a:p>
            <a:pPr lvl="1"/>
            <a:r>
              <a:rPr lang="en-US" altLang="en-US" sz="1800" dirty="0"/>
              <a:t>Other State claims Our State actions against the protesters was an “act of ethnic cleansing”</a:t>
            </a:r>
          </a:p>
          <a:p>
            <a:endParaRPr lang="en-US" altLang="en-US" sz="1600" dirty="0"/>
          </a:p>
          <a:p>
            <a:r>
              <a:rPr lang="en-US" altLang="en-US" sz="2000" dirty="0"/>
              <a:t>Information blackout in Gray Region</a:t>
            </a:r>
          </a:p>
          <a:p>
            <a:endParaRPr lang="en-US" altLang="en-US" sz="1600" dirty="0"/>
          </a:p>
          <a:p>
            <a:r>
              <a:rPr lang="en-US" altLang="en-US" sz="2000" dirty="0"/>
              <a:t>No indication of Our State or Other State allies involvement in crisis</a:t>
            </a:r>
          </a:p>
        </p:txBody>
      </p:sp>
      <p:sp>
        <p:nvSpPr>
          <p:cNvPr id="39939" name="AutoShape 9" descr="data:image/gif;base64,R0lGODlhAQABAAAAACH5BAEKAAEALAAAAAABAAEAAAICTAEAOw==">
            <a:extLst>
              <a:ext uri="{FF2B5EF4-FFF2-40B4-BE49-F238E27FC236}">
                <a16:creationId xmlns:a16="http://schemas.microsoft.com/office/drawing/2014/main" id="{7D2386AC-8448-40FE-8367-F762C5B08B1F}"/>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9940" name="AutoShape 11" descr="data:image/gif;base64,R0lGODlhAQABAAAAACH5BAEKAAEALAAAAAABAAEAAAICTAEAOw==">
            <a:extLst>
              <a:ext uri="{FF2B5EF4-FFF2-40B4-BE49-F238E27FC236}">
                <a16:creationId xmlns:a16="http://schemas.microsoft.com/office/drawing/2014/main" id="{710675C5-B61D-4237-A7A1-B6399FD40230}"/>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9941" name="AutoShape 15" descr="data:image/gif;base64,R0lGODlhAQABAAAAACH5BAEKAAEALAAAAAABAAEAAAICTAEAOw==">
            <a:extLst>
              <a:ext uri="{FF2B5EF4-FFF2-40B4-BE49-F238E27FC236}">
                <a16:creationId xmlns:a16="http://schemas.microsoft.com/office/drawing/2014/main" id="{05B9EF67-11F1-42EA-A55C-DFB334B1ED27}"/>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a:extLst>
              <a:ext uri="{FF2B5EF4-FFF2-40B4-BE49-F238E27FC236}">
                <a16:creationId xmlns:a16="http://schemas.microsoft.com/office/drawing/2014/main" id="{AC1EE937-A0EB-4FA7-8134-B24D805250D9}"/>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Military Situation</a:t>
            </a:r>
          </a:p>
        </p:txBody>
      </p:sp>
      <p:sp>
        <p:nvSpPr>
          <p:cNvPr id="23556" name="AutoShape 9" descr="data:image/gif;base64,R0lGODlhAQABAAAAACH5BAEKAAEALAAAAAABAAEAAAICTAEAOw==">
            <a:extLst>
              <a:ext uri="{FF2B5EF4-FFF2-40B4-BE49-F238E27FC236}">
                <a16:creationId xmlns:a16="http://schemas.microsoft.com/office/drawing/2014/main" id="{1472AD69-B72A-4934-8FE1-B1EC33487127}"/>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3557" name="AutoShape 11" descr="data:image/gif;base64,R0lGODlhAQABAAAAACH5BAEKAAEALAAAAAABAAEAAAICTAEAOw==">
            <a:extLst>
              <a:ext uri="{FF2B5EF4-FFF2-40B4-BE49-F238E27FC236}">
                <a16:creationId xmlns:a16="http://schemas.microsoft.com/office/drawing/2014/main" id="{593B55CC-A888-4542-9F64-23E2D9168BDA}"/>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3558" name="AutoShape 15" descr="data:image/gif;base64,R0lGODlhAQABAAAAACH5BAEKAAEALAAAAAABAAEAAAICTAEAOw==">
            <a:extLst>
              <a:ext uri="{FF2B5EF4-FFF2-40B4-BE49-F238E27FC236}">
                <a16:creationId xmlns:a16="http://schemas.microsoft.com/office/drawing/2014/main" id="{57C4EF36-728E-406E-BE99-657DD873D5BF}"/>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750" y="1286138"/>
            <a:ext cx="7633854" cy="4939553"/>
          </a:xfrm>
          <a:prstGeom prst="rect">
            <a:avLst/>
          </a:prstGeom>
        </p:spPr>
      </p:pic>
    </p:spTree>
    <p:extLst>
      <p:ext uri="{BB962C8B-B14F-4D97-AF65-F5344CB8AC3E}">
        <p14:creationId xmlns:p14="http://schemas.microsoft.com/office/powerpoint/2010/main" val="263221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F5BC271-C864-419F-8DB4-4A0179385E5B}"/>
              </a:ext>
            </a:extLst>
          </p:cNvPr>
          <p:cNvSpPr>
            <a:spLocks noGrp="1"/>
          </p:cNvSpPr>
          <p:nvPr>
            <p:ph type="title"/>
          </p:nvPr>
        </p:nvSpPr>
        <p:spPr/>
        <p:txBody>
          <a:bodyPr/>
          <a:lstStyle/>
          <a:p>
            <a:endParaRPr lang="en-US" altLang="en-US" dirty="0">
              <a:latin typeface="Arial" panose="020B0604020202020204" pitchFamily="34" charset="0"/>
              <a:cs typeface="Arial" panose="020B0604020202020204" pitchFamily="34" charset="0"/>
            </a:endParaRPr>
          </a:p>
        </p:txBody>
      </p:sp>
      <p:sp>
        <p:nvSpPr>
          <p:cNvPr id="44035" name="Content Placeholder 2">
            <a:extLst>
              <a:ext uri="{FF2B5EF4-FFF2-40B4-BE49-F238E27FC236}">
                <a16:creationId xmlns:a16="http://schemas.microsoft.com/office/drawing/2014/main" id="{186D225F-4A35-4F69-B8A8-AD66ABD12F69}"/>
              </a:ext>
            </a:extLst>
          </p:cNvPr>
          <p:cNvSpPr>
            <a:spLocks noGrp="1"/>
          </p:cNvSpPr>
          <p:nvPr>
            <p:ph idx="1"/>
          </p:nvPr>
        </p:nvSpPr>
        <p:spPr>
          <a:xfrm>
            <a:off x="533400" y="3124200"/>
            <a:ext cx="7315200" cy="1066800"/>
          </a:xfrm>
        </p:spPr>
        <p:txBody>
          <a:bodyPr/>
          <a:lstStyle/>
          <a:p>
            <a:pPr marL="0" indent="0" algn="ctr">
              <a:buFont typeface="Arial" panose="020B0604020202020204" pitchFamily="34" charset="0"/>
              <a:buNone/>
            </a:pPr>
            <a:r>
              <a:rPr lang="en-US" altLang="en-US" sz="6600" dirty="0">
                <a:latin typeface="Arial" panose="020B0604020202020204" pitchFamily="34" charset="0"/>
                <a:cs typeface="Arial" panose="020B0604020202020204" pitchFamily="34" charset="0"/>
              </a:rPr>
              <a:t>QUESTIONS?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6F39246-4E7D-4AD7-B04A-B40DB88459AA}"/>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Agenda</a:t>
            </a:r>
          </a:p>
        </p:txBody>
      </p:sp>
      <p:sp>
        <p:nvSpPr>
          <p:cNvPr id="10243" name="Content Placeholder 2">
            <a:extLst>
              <a:ext uri="{FF2B5EF4-FFF2-40B4-BE49-F238E27FC236}">
                <a16:creationId xmlns:a16="http://schemas.microsoft.com/office/drawing/2014/main" id="{8A90A324-042D-4A77-BF56-C3B80C4584F9}"/>
              </a:ext>
            </a:extLst>
          </p:cNvPr>
          <p:cNvSpPr>
            <a:spLocks noGrp="1"/>
          </p:cNvSpPr>
          <p:nvPr>
            <p:ph idx="1"/>
          </p:nvPr>
        </p:nvSpPr>
        <p:spPr>
          <a:xfrm>
            <a:off x="400103" y="1219200"/>
            <a:ext cx="7852287" cy="5333999"/>
          </a:xfrm>
        </p:spPr>
        <p:txBody>
          <a:bodyPr>
            <a:normAutofit/>
          </a:bodyPr>
          <a:lstStyle/>
          <a:p>
            <a:pPr marL="0" indent="0">
              <a:buNone/>
            </a:pPr>
            <a:r>
              <a:rPr lang="en-US" sz="3600" b="1" dirty="0"/>
              <a:t>Opening Comments</a:t>
            </a:r>
            <a:r>
              <a:rPr lang="en-US" sz="3600" dirty="0"/>
              <a:t>: 3:00-3:20</a:t>
            </a:r>
          </a:p>
          <a:p>
            <a:pPr marL="0" indent="0">
              <a:buNone/>
            </a:pPr>
            <a:br>
              <a:rPr lang="en-US" sz="3600" dirty="0"/>
            </a:br>
            <a:r>
              <a:rPr lang="en-US" sz="3600" b="1" dirty="0"/>
              <a:t>Scenario 1 Play</a:t>
            </a:r>
            <a:r>
              <a:rPr lang="en-US" sz="3600" dirty="0"/>
              <a:t>: 3:20-4:05</a:t>
            </a:r>
          </a:p>
          <a:p>
            <a:pPr marL="0" indent="0">
              <a:buNone/>
            </a:pPr>
            <a:br>
              <a:rPr lang="en-US" sz="3600" dirty="0"/>
            </a:br>
            <a:r>
              <a:rPr lang="en-US" sz="3600" b="1" dirty="0"/>
              <a:t>Discussion</a:t>
            </a:r>
            <a:r>
              <a:rPr lang="en-US" sz="3600" dirty="0"/>
              <a:t>: 4:05-4:30</a:t>
            </a:r>
            <a:br>
              <a:rPr lang="en-US" sz="3600" dirty="0"/>
            </a:br>
            <a:endParaRPr lang="en-US" sz="3600" dirty="0"/>
          </a:p>
        </p:txBody>
      </p:sp>
    </p:spTree>
    <p:extLst>
      <p:ext uri="{BB962C8B-B14F-4D97-AF65-F5344CB8AC3E}">
        <p14:creationId xmlns:p14="http://schemas.microsoft.com/office/powerpoint/2010/main" val="103333914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F5BC271-C864-419F-8DB4-4A0179385E5B}"/>
              </a:ext>
            </a:extLst>
          </p:cNvPr>
          <p:cNvSpPr>
            <a:spLocks noGrp="1"/>
          </p:cNvSpPr>
          <p:nvPr>
            <p:ph type="title"/>
          </p:nvPr>
        </p:nvSpPr>
        <p:spPr/>
        <p:txBody>
          <a:bodyPr/>
          <a:lstStyle/>
          <a:p>
            <a:endParaRPr lang="en-US" altLang="en-US" dirty="0">
              <a:latin typeface="Arial" panose="020B0604020202020204" pitchFamily="34" charset="0"/>
              <a:cs typeface="Arial" panose="020B0604020202020204" pitchFamily="34" charset="0"/>
            </a:endParaRPr>
          </a:p>
        </p:txBody>
      </p:sp>
      <p:sp>
        <p:nvSpPr>
          <p:cNvPr id="44035" name="Content Placeholder 2">
            <a:extLst>
              <a:ext uri="{FF2B5EF4-FFF2-40B4-BE49-F238E27FC236}">
                <a16:creationId xmlns:a16="http://schemas.microsoft.com/office/drawing/2014/main" id="{186D225F-4A35-4F69-B8A8-AD66ABD12F69}"/>
              </a:ext>
            </a:extLst>
          </p:cNvPr>
          <p:cNvSpPr>
            <a:spLocks noGrp="1"/>
          </p:cNvSpPr>
          <p:nvPr>
            <p:ph idx="1"/>
          </p:nvPr>
        </p:nvSpPr>
        <p:spPr>
          <a:xfrm>
            <a:off x="651441" y="2971800"/>
            <a:ext cx="7315200" cy="1066800"/>
          </a:xfrm>
        </p:spPr>
        <p:txBody>
          <a:bodyPr/>
          <a:lstStyle/>
          <a:p>
            <a:pPr marL="0" indent="0" algn="ctr">
              <a:buFont typeface="Arial" panose="020B0604020202020204" pitchFamily="34" charset="0"/>
              <a:buNone/>
            </a:pPr>
            <a:r>
              <a:rPr lang="en-US" altLang="en-US" sz="6600" dirty="0">
                <a:latin typeface="Arial" panose="020B0604020202020204" pitchFamily="34" charset="0"/>
                <a:cs typeface="Arial" panose="020B0604020202020204" pitchFamily="34" charset="0"/>
              </a:rPr>
              <a:t>Scenario 2</a:t>
            </a:r>
          </a:p>
        </p:txBody>
      </p:sp>
    </p:spTree>
    <p:extLst>
      <p:ext uri="{BB962C8B-B14F-4D97-AF65-F5344CB8AC3E}">
        <p14:creationId xmlns:p14="http://schemas.microsoft.com/office/powerpoint/2010/main" val="2219352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C23E7BC-C126-4407-946D-FD5736DDE70E}"/>
              </a:ext>
            </a:extLst>
          </p:cNvPr>
          <p:cNvSpPr>
            <a:spLocks noGrp="1"/>
          </p:cNvSpPr>
          <p:nvPr>
            <p:ph type="title"/>
          </p:nvPr>
        </p:nvSpPr>
        <p:spPr/>
        <p:txBody>
          <a:bodyPr/>
          <a:lstStyle/>
          <a:p>
            <a:r>
              <a:rPr lang="en-US" altLang="en-US" dirty="0"/>
              <a:t>Scenario 2 Updates</a:t>
            </a:r>
          </a:p>
        </p:txBody>
      </p:sp>
      <p:sp>
        <p:nvSpPr>
          <p:cNvPr id="39942" name="Content Placeholder 1">
            <a:extLst>
              <a:ext uri="{FF2B5EF4-FFF2-40B4-BE49-F238E27FC236}">
                <a16:creationId xmlns:a16="http://schemas.microsoft.com/office/drawing/2014/main" id="{D9BF0903-327F-4C0B-A418-61732F8A1A37}"/>
              </a:ext>
            </a:extLst>
          </p:cNvPr>
          <p:cNvSpPr>
            <a:spLocks noGrp="1"/>
          </p:cNvSpPr>
          <p:nvPr>
            <p:ph idx="1"/>
          </p:nvPr>
        </p:nvSpPr>
        <p:spPr/>
        <p:txBody>
          <a:bodyPr/>
          <a:lstStyle/>
          <a:p>
            <a:r>
              <a:rPr lang="en-US" altLang="en-US" sz="2000" dirty="0"/>
              <a:t>All groups and roles remain the same</a:t>
            </a:r>
          </a:p>
          <a:p>
            <a:endParaRPr lang="en-US" altLang="en-US" sz="2000" dirty="0"/>
          </a:p>
          <a:p>
            <a:r>
              <a:rPr lang="en-US" altLang="en-US" sz="2000" dirty="0"/>
              <a:t>All previous information provided remains the same</a:t>
            </a:r>
          </a:p>
          <a:p>
            <a:endParaRPr lang="en-US" altLang="en-US" sz="2000" dirty="0"/>
          </a:p>
          <a:p>
            <a:r>
              <a:rPr lang="en-US" altLang="en-US" sz="2000" dirty="0"/>
              <a:t>Any information about your cyber vulnerabilities still applies to Scenario 2</a:t>
            </a:r>
          </a:p>
          <a:p>
            <a:endParaRPr lang="en-US" altLang="en-US" sz="2000" dirty="0"/>
          </a:p>
          <a:p>
            <a:r>
              <a:rPr lang="en-US" altLang="en-US" sz="2000" dirty="0"/>
              <a:t>Any information about your cyber access still applies to Scenario 2 </a:t>
            </a:r>
          </a:p>
        </p:txBody>
      </p:sp>
      <p:sp>
        <p:nvSpPr>
          <p:cNvPr id="39939" name="AutoShape 9" descr="data:image/gif;base64,R0lGODlhAQABAAAAACH5BAEKAAEALAAAAAABAAEAAAICTAEAOw==">
            <a:extLst>
              <a:ext uri="{FF2B5EF4-FFF2-40B4-BE49-F238E27FC236}">
                <a16:creationId xmlns:a16="http://schemas.microsoft.com/office/drawing/2014/main" id="{7D2386AC-8448-40FE-8367-F762C5B08B1F}"/>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9940" name="AutoShape 11" descr="data:image/gif;base64,R0lGODlhAQABAAAAACH5BAEKAAEALAAAAAABAAEAAAICTAEAOw==">
            <a:extLst>
              <a:ext uri="{FF2B5EF4-FFF2-40B4-BE49-F238E27FC236}">
                <a16:creationId xmlns:a16="http://schemas.microsoft.com/office/drawing/2014/main" id="{710675C5-B61D-4237-A7A1-B6399FD40230}"/>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9941" name="AutoShape 15" descr="data:image/gif;base64,R0lGODlhAQABAAAAACH5BAEKAAEALAAAAAABAAEAAAICTAEAOw==">
            <a:extLst>
              <a:ext uri="{FF2B5EF4-FFF2-40B4-BE49-F238E27FC236}">
                <a16:creationId xmlns:a16="http://schemas.microsoft.com/office/drawing/2014/main" id="{05B9EF67-11F1-42EA-A55C-DFB334B1ED27}"/>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extLst>
      <p:ext uri="{BB962C8B-B14F-4D97-AF65-F5344CB8AC3E}">
        <p14:creationId xmlns:p14="http://schemas.microsoft.com/office/powerpoint/2010/main" val="222862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6B1B313-652B-4D2C-90D6-36EBD6EB1DC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Classification and Attribution</a:t>
            </a:r>
          </a:p>
        </p:txBody>
      </p:sp>
      <p:sp>
        <p:nvSpPr>
          <p:cNvPr id="7171" name="Content Placeholder 2">
            <a:extLst>
              <a:ext uri="{FF2B5EF4-FFF2-40B4-BE49-F238E27FC236}">
                <a16:creationId xmlns:a16="http://schemas.microsoft.com/office/drawing/2014/main" id="{A7458E74-18B7-4AE4-9635-9F25D4AECFA9}"/>
              </a:ext>
            </a:extLst>
          </p:cNvPr>
          <p:cNvSpPr>
            <a:spLocks noGrp="1"/>
          </p:cNvSpPr>
          <p:nvPr>
            <p:ph idx="1"/>
          </p:nvPr>
        </p:nvSpPr>
        <p:spPr>
          <a:xfrm>
            <a:off x="420997" y="1447800"/>
            <a:ext cx="7848600" cy="4876800"/>
          </a:xfrm>
        </p:spPr>
        <p:txBody>
          <a:bodyPr/>
          <a:lstStyle/>
          <a:p>
            <a:pPr>
              <a:defRPr/>
            </a:pPr>
            <a:r>
              <a:rPr lang="en-US" altLang="en-US" dirty="0">
                <a:latin typeface="Arial" panose="020B0604020202020204" pitchFamily="34" charset="0"/>
                <a:cs typeface="Arial" panose="020B0604020202020204" pitchFamily="34" charset="0"/>
              </a:rPr>
              <a:t>Unclassified game with a hypothetical scenario</a:t>
            </a:r>
          </a:p>
          <a:p>
            <a:pPr marL="0" indent="0">
              <a:buFont typeface="Arial" panose="020B0604020202020204" pitchFamily="34" charset="0"/>
              <a:buNone/>
              <a:defRPr/>
            </a:pPr>
            <a:endParaRPr lang="en-US" altLang="en-US" dirty="0">
              <a:solidFill>
                <a:srgbClr val="000000"/>
              </a:solidFill>
              <a:latin typeface="Arial" panose="020B0604020202020204" pitchFamily="34" charset="0"/>
              <a:cs typeface="Arial" panose="020B0604020202020204" pitchFamily="34" charset="0"/>
            </a:endParaRPr>
          </a:p>
          <a:p>
            <a:pPr>
              <a:defRPr/>
            </a:pPr>
            <a:r>
              <a:rPr lang="en-US" altLang="en-US" dirty="0">
                <a:solidFill>
                  <a:srgbClr val="000000"/>
                </a:solidFill>
                <a:latin typeface="Arial" panose="020B0604020202020204" pitchFamily="34" charset="0"/>
                <a:cs typeface="Arial" panose="020B0604020202020204" pitchFamily="34" charset="0"/>
              </a:rPr>
              <a:t>No comments will be attributed to individuals, no information collected is attributable</a:t>
            </a:r>
          </a:p>
          <a:p>
            <a:pPr lvl="1">
              <a:defRPr/>
            </a:pPr>
            <a:r>
              <a:rPr lang="en-US" altLang="en-US" dirty="0">
                <a:solidFill>
                  <a:srgbClr val="000000"/>
                </a:solidFill>
                <a:latin typeface="Arial" panose="020B0604020202020204" pitchFamily="34" charset="0"/>
                <a:cs typeface="Arial" panose="020B0604020202020204" pitchFamily="34" charset="0"/>
              </a:rPr>
              <a:t>Please respect your fellow participants, no photography or social media posts without express permission</a:t>
            </a:r>
          </a:p>
          <a:p>
            <a:pPr marL="457200" lvl="1" indent="0">
              <a:buNone/>
              <a:defRPr/>
            </a:pPr>
            <a:endParaRPr lang="en-US" altLang="en-US" sz="1000" dirty="0">
              <a:solidFill>
                <a:srgbClr val="000000"/>
              </a:solidFill>
              <a:latin typeface="Arial" panose="020B0604020202020204" pitchFamily="34" charset="0"/>
              <a:cs typeface="Arial" panose="020B0604020202020204" pitchFamily="34" charset="0"/>
            </a:endParaRPr>
          </a:p>
          <a:p>
            <a:pPr>
              <a:defRPr/>
            </a:pPr>
            <a:r>
              <a:rPr lang="en-US" altLang="en-US" dirty="0">
                <a:solidFill>
                  <a:srgbClr val="000000"/>
                </a:solidFill>
                <a:latin typeface="Arial" panose="020B0604020202020204" pitchFamily="34" charset="0"/>
                <a:cs typeface="Arial" panose="020B0604020202020204" pitchFamily="34" charset="0"/>
              </a:rPr>
              <a:t>Non-attributed comments may be used in game report and academic research</a:t>
            </a:r>
          </a:p>
          <a:p>
            <a:pPr>
              <a:defRPr/>
            </a:pPr>
            <a:endParaRPr lang="en-US" altLang="en-US" dirty="0">
              <a:solidFill>
                <a:srgbClr val="000000"/>
              </a:solidFill>
              <a:latin typeface="Arial" panose="020B0604020202020204" pitchFamily="34" charset="0"/>
              <a:cs typeface="Arial" panose="020B0604020202020204" pitchFamily="34" charset="0"/>
            </a:endParaRPr>
          </a:p>
          <a:p>
            <a:pPr>
              <a:defRPr/>
            </a:pPr>
            <a:r>
              <a:rPr lang="en-US" altLang="en-US" dirty="0">
                <a:solidFill>
                  <a:srgbClr val="000000"/>
                </a:solidFill>
                <a:latin typeface="Arial" panose="020B0604020202020204" pitchFamily="34" charset="0"/>
                <a:cs typeface="Arial" panose="020B0604020202020204" pitchFamily="34" charset="0"/>
              </a:rPr>
              <a:t>Results of international study to be published in academic journal with public access</a:t>
            </a:r>
          </a:p>
          <a:p>
            <a:pPr marL="457200" lvl="1" indent="0">
              <a:buFont typeface="Arial" panose="020B0604020202020204" pitchFamily="34" charset="0"/>
              <a:buNone/>
              <a:defRPr/>
            </a:pPr>
            <a:endParaRPr lang="en-US" altLang="en-US" sz="16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F7F5198-E4D4-4580-BC26-08BCE4BDD3B8}"/>
              </a:ext>
            </a:extLst>
          </p:cNvPr>
          <p:cNvSpPr>
            <a:spLocks noGrp="1"/>
          </p:cNvSpPr>
          <p:nvPr>
            <p:ph type="title"/>
          </p:nvPr>
        </p:nvSpPr>
        <p:spPr/>
        <p:txBody>
          <a:bodyPr/>
          <a:lstStyle/>
          <a:p>
            <a:r>
              <a:rPr lang="en-US" altLang="en-US" dirty="0"/>
              <a:t>Crisis Situation Update</a:t>
            </a:r>
          </a:p>
        </p:txBody>
      </p:sp>
      <p:sp>
        <p:nvSpPr>
          <p:cNvPr id="35846" name="Content Placeholder 1">
            <a:extLst>
              <a:ext uri="{FF2B5EF4-FFF2-40B4-BE49-F238E27FC236}">
                <a16:creationId xmlns:a16="http://schemas.microsoft.com/office/drawing/2014/main" id="{F2429A6F-A69B-4A68-8975-12D6FED3AD39}"/>
              </a:ext>
            </a:extLst>
          </p:cNvPr>
          <p:cNvSpPr>
            <a:spLocks noGrp="1"/>
          </p:cNvSpPr>
          <p:nvPr>
            <p:ph idx="1"/>
          </p:nvPr>
        </p:nvSpPr>
        <p:spPr/>
        <p:txBody>
          <a:bodyPr/>
          <a:lstStyle/>
          <a:p>
            <a:r>
              <a:rPr lang="en-US" altLang="en-US" sz="2000" dirty="0"/>
              <a:t>Crisis Day 3 0500: </a:t>
            </a:r>
          </a:p>
          <a:p>
            <a:pPr lvl="1"/>
            <a:r>
              <a:rPr lang="en-US" altLang="en-US" sz="1800" dirty="0"/>
              <a:t>Other State forces invades Our State</a:t>
            </a:r>
          </a:p>
          <a:p>
            <a:pPr lvl="1"/>
            <a:r>
              <a:rPr lang="en-US" altLang="en-US" sz="1800" dirty="0"/>
              <a:t>Infantry and armored units reported crossing the border</a:t>
            </a:r>
          </a:p>
          <a:p>
            <a:pPr lvl="1"/>
            <a:endParaRPr lang="en-US" altLang="en-US" sz="1600" dirty="0"/>
          </a:p>
          <a:p>
            <a:r>
              <a:rPr lang="en-US" altLang="en-US" sz="2000" dirty="0"/>
              <a:t>Crisis Day 3 1200: </a:t>
            </a:r>
          </a:p>
          <a:p>
            <a:pPr lvl="1"/>
            <a:r>
              <a:rPr lang="en-US" altLang="en-US" sz="1800" dirty="0"/>
              <a:t>Other State nuclear forces mobilized</a:t>
            </a:r>
          </a:p>
          <a:p>
            <a:pPr lvl="2"/>
            <a:r>
              <a:rPr lang="en-US" altLang="en-US" dirty="0"/>
              <a:t>Strategic bombing units preparing for take-off</a:t>
            </a:r>
          </a:p>
          <a:p>
            <a:pPr lvl="3"/>
            <a:r>
              <a:rPr lang="en-US" altLang="en-US" dirty="0"/>
              <a:t>Imagery of nuclear bombs being loaded onto the bombers</a:t>
            </a:r>
          </a:p>
          <a:p>
            <a:pPr lvl="2"/>
            <a:r>
              <a:rPr lang="en-US" altLang="en-US" dirty="0"/>
              <a:t>Ballistic missile submarine at sea</a:t>
            </a:r>
          </a:p>
          <a:p>
            <a:pPr lvl="3"/>
            <a:r>
              <a:rPr lang="en-US" altLang="en-US" dirty="0"/>
              <a:t>Known be carrying nuclear capable missile</a:t>
            </a:r>
          </a:p>
          <a:p>
            <a:pPr lvl="2"/>
            <a:r>
              <a:rPr lang="en-US" altLang="en-US" dirty="0"/>
              <a:t>Strategic nuclear rocket forces on alert, ready to launch with orders</a:t>
            </a:r>
          </a:p>
          <a:p>
            <a:pPr lvl="1"/>
            <a:r>
              <a:rPr lang="en-US" altLang="en-US" sz="1800" dirty="0"/>
              <a:t>Intelligence suggests Other State considering the preemptive use of nuclear weapons</a:t>
            </a:r>
          </a:p>
        </p:txBody>
      </p:sp>
      <p:sp>
        <p:nvSpPr>
          <p:cNvPr id="35843" name="AutoShape 9" descr="data:image/gif;base64,R0lGODlhAQABAAAAACH5BAEKAAEALAAAAAABAAEAAAICTAEAOw==">
            <a:extLst>
              <a:ext uri="{FF2B5EF4-FFF2-40B4-BE49-F238E27FC236}">
                <a16:creationId xmlns:a16="http://schemas.microsoft.com/office/drawing/2014/main" id="{5231C03C-9F0E-423C-A3CA-24FBCA95C2AF}"/>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4" name="AutoShape 11" descr="data:image/gif;base64,R0lGODlhAQABAAAAACH5BAEKAAEALAAAAAABAAEAAAICTAEAOw==">
            <a:extLst>
              <a:ext uri="{FF2B5EF4-FFF2-40B4-BE49-F238E27FC236}">
                <a16:creationId xmlns:a16="http://schemas.microsoft.com/office/drawing/2014/main" id="{398E38C5-30C2-4118-A07B-E289157C8AAC}"/>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5" name="AutoShape 15" descr="data:image/gif;base64,R0lGODlhAQABAAAAACH5BAEKAAEALAAAAAABAAEAAAICTAEAOw==">
            <a:extLst>
              <a:ext uri="{FF2B5EF4-FFF2-40B4-BE49-F238E27FC236}">
                <a16:creationId xmlns:a16="http://schemas.microsoft.com/office/drawing/2014/main" id="{F229D8ED-C603-4CC1-95AD-E79EBF071779}"/>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extLst>
      <p:ext uri="{BB962C8B-B14F-4D97-AF65-F5344CB8AC3E}">
        <p14:creationId xmlns:p14="http://schemas.microsoft.com/office/powerpoint/2010/main" val="1906410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F7F5198-E4D4-4580-BC26-08BCE4BDD3B8}"/>
              </a:ext>
            </a:extLst>
          </p:cNvPr>
          <p:cNvSpPr>
            <a:spLocks noGrp="1"/>
          </p:cNvSpPr>
          <p:nvPr>
            <p:ph type="title"/>
          </p:nvPr>
        </p:nvSpPr>
        <p:spPr/>
        <p:txBody>
          <a:bodyPr/>
          <a:lstStyle/>
          <a:p>
            <a:r>
              <a:rPr lang="en-US" altLang="en-US" dirty="0"/>
              <a:t>Crisis Situation Update</a:t>
            </a:r>
          </a:p>
        </p:txBody>
      </p:sp>
      <p:sp>
        <p:nvSpPr>
          <p:cNvPr id="35846" name="Content Placeholder 1">
            <a:extLst>
              <a:ext uri="{FF2B5EF4-FFF2-40B4-BE49-F238E27FC236}">
                <a16:creationId xmlns:a16="http://schemas.microsoft.com/office/drawing/2014/main" id="{F2429A6F-A69B-4A68-8975-12D6FED3AD39}"/>
              </a:ext>
            </a:extLst>
          </p:cNvPr>
          <p:cNvSpPr>
            <a:spLocks noGrp="1"/>
          </p:cNvSpPr>
          <p:nvPr>
            <p:ph idx="1"/>
          </p:nvPr>
        </p:nvSpPr>
        <p:spPr/>
        <p:txBody>
          <a:bodyPr/>
          <a:lstStyle/>
          <a:p>
            <a:pPr lvl="0"/>
            <a:r>
              <a:rPr lang="en-US" altLang="en-US" sz="1800" dirty="0"/>
              <a:t>Crisis Day 3 1700: </a:t>
            </a:r>
          </a:p>
          <a:p>
            <a:pPr lvl="1"/>
            <a:r>
              <a:rPr lang="en-US" altLang="en-US" sz="1600" dirty="0"/>
              <a:t>Our State diplomats expelled from Other State</a:t>
            </a:r>
          </a:p>
          <a:p>
            <a:pPr lvl="1"/>
            <a:r>
              <a:rPr lang="en-US" altLang="en-US" sz="1600" dirty="0"/>
              <a:t>Other State diplomats have left their embassy in Our State capital</a:t>
            </a:r>
          </a:p>
          <a:p>
            <a:pPr lvl="1"/>
            <a:endParaRPr lang="en-US" altLang="en-US" sz="1600" dirty="0"/>
          </a:p>
          <a:p>
            <a:pPr lvl="0"/>
            <a:r>
              <a:rPr lang="en-US" altLang="en-US" sz="1800" dirty="0"/>
              <a:t>Crisis Day 3 2000: </a:t>
            </a:r>
          </a:p>
          <a:p>
            <a:pPr lvl="1"/>
            <a:r>
              <a:rPr lang="en-US" altLang="en-US" sz="1600" dirty="0"/>
              <a:t>Statement from Other State: “We have invaded Our State to take back land that should have always been ours.  We consider this central to the survival of Other State and will treat any attempt to remove our forces as an existential threat to the survival of Other State.  We are prepared to preemptively use nuclear weapons to secure this and potentially other territory within what is currently called Our State.”</a:t>
            </a:r>
          </a:p>
          <a:p>
            <a:pPr lvl="1"/>
            <a:r>
              <a:rPr lang="en-US" altLang="en-US" sz="1600" dirty="0"/>
              <a:t>Our State forces have been pushed back, losses are unclear</a:t>
            </a:r>
          </a:p>
          <a:p>
            <a:pPr lvl="1"/>
            <a:r>
              <a:rPr lang="en-US" altLang="en-US" sz="1600" dirty="0"/>
              <a:t>Reports that Other State is killing Our State civilians in the invaded territory and looting civilian property</a:t>
            </a:r>
          </a:p>
          <a:p>
            <a:pPr lvl="1"/>
            <a:r>
              <a:rPr lang="en-US" altLang="en-US" sz="1600" dirty="0"/>
              <a:t>Unclear whether Other State will try and take more territory</a:t>
            </a:r>
          </a:p>
        </p:txBody>
      </p:sp>
      <p:sp>
        <p:nvSpPr>
          <p:cNvPr id="35843" name="AutoShape 9" descr="data:image/gif;base64,R0lGODlhAQABAAAAACH5BAEKAAEALAAAAAABAAEAAAICTAEAOw==">
            <a:extLst>
              <a:ext uri="{FF2B5EF4-FFF2-40B4-BE49-F238E27FC236}">
                <a16:creationId xmlns:a16="http://schemas.microsoft.com/office/drawing/2014/main" id="{5231C03C-9F0E-423C-A3CA-24FBCA95C2AF}"/>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4" name="AutoShape 11" descr="data:image/gif;base64,R0lGODlhAQABAAAAACH5BAEKAAEALAAAAAABAAEAAAICTAEAOw==">
            <a:extLst>
              <a:ext uri="{FF2B5EF4-FFF2-40B4-BE49-F238E27FC236}">
                <a16:creationId xmlns:a16="http://schemas.microsoft.com/office/drawing/2014/main" id="{398E38C5-30C2-4118-A07B-E289157C8AAC}"/>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35845" name="AutoShape 15" descr="data:image/gif;base64,R0lGODlhAQABAAAAACH5BAEKAAEALAAAAAABAAEAAAICTAEAOw==">
            <a:extLst>
              <a:ext uri="{FF2B5EF4-FFF2-40B4-BE49-F238E27FC236}">
                <a16:creationId xmlns:a16="http://schemas.microsoft.com/office/drawing/2014/main" id="{F229D8ED-C603-4CC1-95AD-E79EBF071779}"/>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Tree>
    <p:extLst>
      <p:ext uri="{BB962C8B-B14F-4D97-AF65-F5344CB8AC3E}">
        <p14:creationId xmlns:p14="http://schemas.microsoft.com/office/powerpoint/2010/main" val="10042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a:extLst>
              <a:ext uri="{FF2B5EF4-FFF2-40B4-BE49-F238E27FC236}">
                <a16:creationId xmlns:a16="http://schemas.microsoft.com/office/drawing/2014/main" id="{AC1EE937-A0EB-4FA7-8134-B24D805250D9}"/>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Military Situation</a:t>
            </a:r>
          </a:p>
        </p:txBody>
      </p:sp>
      <p:sp>
        <p:nvSpPr>
          <p:cNvPr id="23556" name="AutoShape 9" descr="data:image/gif;base64,R0lGODlhAQABAAAAACH5BAEKAAEALAAAAAABAAEAAAICTAEAOw==">
            <a:extLst>
              <a:ext uri="{FF2B5EF4-FFF2-40B4-BE49-F238E27FC236}">
                <a16:creationId xmlns:a16="http://schemas.microsoft.com/office/drawing/2014/main" id="{1472AD69-B72A-4934-8FE1-B1EC33487127}"/>
              </a:ext>
            </a:extLst>
          </p:cNvPr>
          <p:cNvSpPr>
            <a:spLocks noChangeAspect="1" noChangeArrowheads="1"/>
          </p:cNvSpPr>
          <p:nvPr/>
        </p:nvSpPr>
        <p:spPr bwMode="auto">
          <a:xfrm>
            <a:off x="155575" y="-144463"/>
            <a:ext cx="30162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3557" name="AutoShape 11" descr="data:image/gif;base64,R0lGODlhAQABAAAAACH5BAEKAAEALAAAAAABAAEAAAICTAEAOw==">
            <a:extLst>
              <a:ext uri="{FF2B5EF4-FFF2-40B4-BE49-F238E27FC236}">
                <a16:creationId xmlns:a16="http://schemas.microsoft.com/office/drawing/2014/main" id="{593B55CC-A888-4542-9F64-23E2D9168BDA}"/>
              </a:ext>
            </a:extLst>
          </p:cNvPr>
          <p:cNvSpPr>
            <a:spLocks noChangeAspect="1" noChangeArrowheads="1"/>
          </p:cNvSpPr>
          <p:nvPr/>
        </p:nvSpPr>
        <p:spPr bwMode="auto">
          <a:xfrm>
            <a:off x="307975" y="7938"/>
            <a:ext cx="30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sp>
        <p:nvSpPr>
          <p:cNvPr id="23558" name="AutoShape 15" descr="data:image/gif;base64,R0lGODlhAQABAAAAACH5BAEKAAEALAAAAAABAAEAAAICTAEAOw==">
            <a:extLst>
              <a:ext uri="{FF2B5EF4-FFF2-40B4-BE49-F238E27FC236}">
                <a16:creationId xmlns:a16="http://schemas.microsoft.com/office/drawing/2014/main" id="{57C4EF36-728E-406E-BE99-657DD873D5BF}"/>
              </a:ext>
            </a:extLst>
          </p:cNvPr>
          <p:cNvSpPr>
            <a:spLocks noChangeAspect="1" noChangeArrowheads="1"/>
          </p:cNvSpPr>
          <p:nvPr/>
        </p:nvSpPr>
        <p:spPr bwMode="auto">
          <a:xfrm>
            <a:off x="155575" y="-2887663"/>
            <a:ext cx="9048750"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endParaRPr lang="en-US" altLang="en-US" sz="1800" b="0" dirty="0"/>
          </a:p>
        </p:txBody>
      </p:sp>
      <p:pic>
        <p:nvPicPr>
          <p:cNvPr id="4" name="Picture 3">
            <a:extLst>
              <a:ext uri="{FF2B5EF4-FFF2-40B4-BE49-F238E27FC236}">
                <a16:creationId xmlns:a16="http://schemas.microsoft.com/office/drawing/2014/main" id="{AC0B6A90-B12B-6848-9661-FCADFBC7D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95400"/>
            <a:ext cx="7956746" cy="5137634"/>
          </a:xfrm>
          <a:prstGeom prst="rect">
            <a:avLst/>
          </a:prstGeom>
        </p:spPr>
      </p:pic>
    </p:spTree>
    <p:extLst>
      <p:ext uri="{BB962C8B-B14F-4D97-AF65-F5344CB8AC3E}">
        <p14:creationId xmlns:p14="http://schemas.microsoft.com/office/powerpoint/2010/main" val="1138159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F5BC271-C864-419F-8DB4-4A0179385E5B}"/>
              </a:ext>
            </a:extLst>
          </p:cNvPr>
          <p:cNvSpPr>
            <a:spLocks noGrp="1"/>
          </p:cNvSpPr>
          <p:nvPr>
            <p:ph type="title"/>
          </p:nvPr>
        </p:nvSpPr>
        <p:spPr/>
        <p:txBody>
          <a:bodyPr/>
          <a:lstStyle/>
          <a:p>
            <a:endParaRPr lang="en-US" altLang="en-US" dirty="0">
              <a:latin typeface="Arial" panose="020B0604020202020204" pitchFamily="34" charset="0"/>
              <a:cs typeface="Arial" panose="020B0604020202020204" pitchFamily="34" charset="0"/>
            </a:endParaRPr>
          </a:p>
        </p:txBody>
      </p:sp>
      <p:sp>
        <p:nvSpPr>
          <p:cNvPr id="44035" name="Content Placeholder 2">
            <a:extLst>
              <a:ext uri="{FF2B5EF4-FFF2-40B4-BE49-F238E27FC236}">
                <a16:creationId xmlns:a16="http://schemas.microsoft.com/office/drawing/2014/main" id="{186D225F-4A35-4F69-B8A8-AD66ABD12F69}"/>
              </a:ext>
            </a:extLst>
          </p:cNvPr>
          <p:cNvSpPr>
            <a:spLocks noGrp="1"/>
          </p:cNvSpPr>
          <p:nvPr>
            <p:ph idx="1"/>
          </p:nvPr>
        </p:nvSpPr>
        <p:spPr>
          <a:xfrm>
            <a:off x="365691" y="3048000"/>
            <a:ext cx="7315200" cy="1066800"/>
          </a:xfrm>
        </p:spPr>
        <p:txBody>
          <a:bodyPr/>
          <a:lstStyle/>
          <a:p>
            <a:pPr marL="0" indent="0" algn="ctr">
              <a:buFont typeface="Arial" panose="020B0604020202020204" pitchFamily="34" charset="0"/>
              <a:buNone/>
            </a:pPr>
            <a:r>
              <a:rPr lang="en-US" altLang="en-US" sz="66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217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6B1B313-652B-4D2C-90D6-36EBD6EB1DC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What to Expect </a:t>
            </a:r>
          </a:p>
        </p:txBody>
      </p:sp>
      <p:sp>
        <p:nvSpPr>
          <p:cNvPr id="7171" name="Content Placeholder 2">
            <a:extLst>
              <a:ext uri="{FF2B5EF4-FFF2-40B4-BE49-F238E27FC236}">
                <a16:creationId xmlns:a16="http://schemas.microsoft.com/office/drawing/2014/main" id="{A7458E74-18B7-4AE4-9635-9F25D4AECFA9}"/>
              </a:ext>
            </a:extLst>
          </p:cNvPr>
          <p:cNvSpPr>
            <a:spLocks noGrp="1"/>
          </p:cNvSpPr>
          <p:nvPr>
            <p:ph idx="1"/>
          </p:nvPr>
        </p:nvSpPr>
        <p:spPr>
          <a:xfrm>
            <a:off x="365691" y="1531453"/>
            <a:ext cx="7543800" cy="4724400"/>
          </a:xfrm>
        </p:spPr>
        <p:txBody>
          <a:bodyPr/>
          <a:lstStyle/>
          <a:p>
            <a:pPr>
              <a:defRPr/>
            </a:pPr>
            <a:r>
              <a:rPr lang="en-US" altLang="en-US" dirty="0">
                <a:latin typeface="Arial" panose="020B0604020202020204" pitchFamily="34" charset="0"/>
                <a:cs typeface="Arial" panose="020B0604020202020204" pitchFamily="34" charset="0"/>
              </a:rPr>
              <a:t>Potentially new terms and concepts</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game is not about subject matter expertise, it is about decision-making</a:t>
            </a:r>
          </a:p>
          <a:p>
            <a:pPr lvl="1">
              <a:defRPr/>
            </a:pPr>
            <a:r>
              <a:rPr lang="en-US" altLang="en-US" dirty="0">
                <a:latin typeface="Arial" panose="020B0604020202020204" pitchFamily="34" charset="0"/>
                <a:cs typeface="Arial" panose="020B0604020202020204" pitchFamily="34" charset="0"/>
              </a:rPr>
              <a:t>This is not a tactical-operational warfighting game</a:t>
            </a:r>
          </a:p>
          <a:p>
            <a:pPr marL="0" indent="0">
              <a:buNone/>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There are no right answers or correct solutions</a:t>
            </a:r>
          </a:p>
          <a:p>
            <a:pPr>
              <a:defRPr/>
            </a:pPr>
            <a:endParaRPr lang="en-US" altLang="en-US" sz="2000" dirty="0">
              <a:solidFill>
                <a:srgbClr val="000000"/>
              </a:solidFill>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Play the war game to the best of your abilities and work with your teammates</a:t>
            </a:r>
          </a:p>
          <a:p>
            <a:pPr>
              <a:defRPr/>
            </a:pPr>
            <a:endParaRPr lang="en-US" altLang="en-US" sz="2000" dirty="0">
              <a:solidFill>
                <a:srgbClr val="000000"/>
              </a:solidFill>
              <a:latin typeface="Arial" panose="020B0604020202020204" pitchFamily="34" charset="0"/>
              <a:cs typeface="Arial" panose="020B0604020202020204" pitchFamily="34" charset="0"/>
            </a:endParaRPr>
          </a:p>
          <a:p>
            <a:pPr>
              <a:defRPr/>
            </a:pPr>
            <a:endParaRPr lang="en-US" altLang="en-US" sz="2000" dirty="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defRPr/>
            </a:pPr>
            <a:endParaRPr lang="en-US" alt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1420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E1F5EA6-A37A-4BC0-95E9-0ACE0780F710}"/>
              </a:ext>
            </a:extLst>
          </p:cNvPr>
          <p:cNvSpPr>
            <a:spLocks noGrp="1"/>
          </p:cNvSpPr>
          <p:nvPr>
            <p:ph type="ctrTitle"/>
          </p:nvPr>
        </p:nvSpPr>
        <p:spPr>
          <a:xfrm>
            <a:off x="609600" y="2819400"/>
            <a:ext cx="7086600" cy="1470025"/>
          </a:xfrm>
        </p:spPr>
        <p:txBody>
          <a:bodyPr>
            <a:normAutofit fontScale="90000"/>
          </a:bodyPr>
          <a:lstStyle/>
          <a:p>
            <a:pPr>
              <a:defRPr/>
            </a:pPr>
            <a:br>
              <a:rPr lang="en-US" dirty="0">
                <a:latin typeface="Trebuchet MS" charset="0"/>
                <a:ea typeface="ＭＳ Ｐゴシック" charset="0"/>
              </a:rPr>
            </a:br>
            <a:br>
              <a:rPr lang="en-US" dirty="0">
                <a:latin typeface="Trebuchet MS" charset="0"/>
                <a:ea typeface="ＭＳ Ｐゴシック" charset="0"/>
              </a:rPr>
            </a:br>
            <a:r>
              <a:rPr lang="en-US" dirty="0">
                <a:latin typeface="Trebuchet MS" charset="0"/>
                <a:ea typeface="ＭＳ Ｐゴシック" charset="0"/>
              </a:rPr>
              <a:t>Game Concept and Introduction</a:t>
            </a:r>
            <a:br>
              <a:rPr lang="en-US" dirty="0">
                <a:latin typeface="Trebuchet MS" charset="0"/>
                <a:ea typeface="ＭＳ Ｐゴシック" charset="0"/>
              </a:rPr>
            </a:br>
            <a:br>
              <a:rPr lang="en-US" dirty="0">
                <a:latin typeface="Trebuchet MS" charset="0"/>
                <a:ea typeface="ＭＳ Ｐゴシック" charset="0"/>
              </a:rPr>
            </a:br>
            <a:endParaRPr lang="en-US" dirty="0">
              <a:latin typeface="Trebuchet M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6F39246-4E7D-4AD7-B04A-B40DB88459AA}"/>
              </a:ext>
            </a:extLst>
          </p:cNvPr>
          <p:cNvSpPr>
            <a:spLocks noGrp="1"/>
          </p:cNvSpPr>
          <p:nvPr>
            <p:ph type="title"/>
          </p:nvPr>
        </p:nvSpPr>
        <p:spPr/>
        <p:txBody>
          <a:bodyPr/>
          <a:lstStyle/>
          <a:p>
            <a:r>
              <a:rPr lang="en-US" altLang="en-US" dirty="0"/>
              <a:t>Intro to the Game</a:t>
            </a:r>
          </a:p>
        </p:txBody>
      </p:sp>
      <p:sp>
        <p:nvSpPr>
          <p:cNvPr id="10243" name="Content Placeholder 2">
            <a:extLst>
              <a:ext uri="{FF2B5EF4-FFF2-40B4-BE49-F238E27FC236}">
                <a16:creationId xmlns:a16="http://schemas.microsoft.com/office/drawing/2014/main" id="{8A90A324-042D-4A77-BF56-C3B80C4584F9}"/>
              </a:ext>
            </a:extLst>
          </p:cNvPr>
          <p:cNvSpPr>
            <a:spLocks noGrp="1"/>
          </p:cNvSpPr>
          <p:nvPr>
            <p:ph idx="1"/>
          </p:nvPr>
        </p:nvSpPr>
        <p:spPr>
          <a:xfrm>
            <a:off x="533400" y="1514325"/>
            <a:ext cx="7315200" cy="4525963"/>
          </a:xfrm>
        </p:spPr>
        <p:txBody>
          <a:bodyPr/>
          <a:lstStyle/>
          <a:p>
            <a:r>
              <a:rPr lang="en-US" altLang="en-US" sz="2000" dirty="0"/>
              <a:t>1 sided game, 2 scenarios</a:t>
            </a:r>
          </a:p>
          <a:p>
            <a:pPr lvl="1"/>
            <a:r>
              <a:rPr lang="en-US" altLang="en-US" sz="1800" dirty="0"/>
              <a:t>Your response to two separate scenarios</a:t>
            </a:r>
          </a:p>
          <a:p>
            <a:pPr lvl="1"/>
            <a:r>
              <a:rPr lang="en-US" altLang="en-US" sz="1800" dirty="0"/>
              <a:t>Discussion about follow-on implications in plenary</a:t>
            </a:r>
          </a:p>
          <a:p>
            <a:pPr lvl="1"/>
            <a:endParaRPr lang="en-US" altLang="en-US" sz="1600" dirty="0"/>
          </a:p>
          <a:p>
            <a:r>
              <a:rPr lang="en-US" altLang="en-US" sz="2000" dirty="0"/>
              <a:t>Hypothetical crisis with hypothetical states, capabilities, and threats</a:t>
            </a:r>
          </a:p>
          <a:p>
            <a:endParaRPr lang="en-US" altLang="en-US" sz="1600" dirty="0"/>
          </a:p>
          <a:p>
            <a:r>
              <a:rPr lang="en-US" altLang="en-US" sz="2000" dirty="0"/>
              <a:t>Group will separated into teams of five (or more):</a:t>
            </a:r>
          </a:p>
          <a:p>
            <a:pPr lvl="1"/>
            <a:r>
              <a:rPr lang="en-US" altLang="en-US" sz="1800" dirty="0"/>
              <a:t>Executive </a:t>
            </a:r>
          </a:p>
          <a:p>
            <a:pPr lvl="1"/>
            <a:r>
              <a:rPr lang="en-US" altLang="en-US" sz="1800" dirty="0"/>
              <a:t>Minister of Defense</a:t>
            </a:r>
          </a:p>
          <a:p>
            <a:pPr lvl="1"/>
            <a:r>
              <a:rPr lang="en-US" altLang="en-US" sz="1800" dirty="0"/>
              <a:t>Minister of State/Foreign Minister</a:t>
            </a:r>
          </a:p>
          <a:p>
            <a:pPr lvl="1"/>
            <a:r>
              <a:rPr lang="en-US" altLang="en-US" sz="1800" dirty="0"/>
              <a:t>Chief Economic Advisor</a:t>
            </a:r>
          </a:p>
          <a:p>
            <a:pPr lvl="1"/>
            <a:r>
              <a:rPr lang="en-US" altLang="en-US" sz="1800" dirty="0"/>
              <a:t>Chief Intelligence Advisor</a:t>
            </a:r>
          </a:p>
          <a:p>
            <a:pPr lvl="1"/>
            <a:r>
              <a:rPr lang="en-US" altLang="en-US" sz="1800" dirty="0"/>
              <a:t>National Security Adviser (if there are 6 players)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823EB21-A0BE-4BFE-9BB3-B94299614B34}"/>
              </a:ext>
            </a:extLst>
          </p:cNvPr>
          <p:cNvSpPr>
            <a:spLocks noGrp="1"/>
          </p:cNvSpPr>
          <p:nvPr>
            <p:ph type="title"/>
          </p:nvPr>
        </p:nvSpPr>
        <p:spPr/>
        <p:txBody>
          <a:bodyPr/>
          <a:lstStyle/>
          <a:p>
            <a:r>
              <a:rPr lang="en-US" altLang="en-US" dirty="0"/>
              <a:t>How to Play the Game</a:t>
            </a:r>
          </a:p>
        </p:txBody>
      </p:sp>
      <p:sp>
        <p:nvSpPr>
          <p:cNvPr id="21507" name="Content Placeholder 2">
            <a:extLst>
              <a:ext uri="{FF2B5EF4-FFF2-40B4-BE49-F238E27FC236}">
                <a16:creationId xmlns:a16="http://schemas.microsoft.com/office/drawing/2014/main" id="{F202317D-0823-4262-9A79-DC940C6D4315}"/>
              </a:ext>
            </a:extLst>
          </p:cNvPr>
          <p:cNvSpPr>
            <a:spLocks noGrp="1"/>
          </p:cNvSpPr>
          <p:nvPr>
            <p:ph idx="1"/>
          </p:nvPr>
        </p:nvSpPr>
        <p:spPr>
          <a:xfrm>
            <a:off x="365691" y="1484829"/>
            <a:ext cx="7620000" cy="4525963"/>
          </a:xfrm>
        </p:spPr>
        <p:txBody>
          <a:bodyPr/>
          <a:lstStyle/>
          <a:p>
            <a:r>
              <a:rPr lang="en-US" altLang="en-US" dirty="0"/>
              <a:t>Go to groups</a:t>
            </a:r>
          </a:p>
          <a:p>
            <a:endParaRPr lang="en-US" altLang="en-US" sz="1600" dirty="0"/>
          </a:p>
          <a:p>
            <a:r>
              <a:rPr lang="en-US" altLang="en-US" dirty="0"/>
              <a:t>Players determine their roles</a:t>
            </a:r>
          </a:p>
          <a:p>
            <a:endParaRPr lang="en-US" altLang="en-US" sz="1600" dirty="0"/>
          </a:p>
          <a:p>
            <a:r>
              <a:rPr lang="en-US" altLang="en-US" dirty="0"/>
              <a:t>Review game materials</a:t>
            </a:r>
          </a:p>
          <a:p>
            <a:endParaRPr lang="en-US" altLang="en-US" sz="1600" dirty="0"/>
          </a:p>
          <a:p>
            <a:r>
              <a:rPr lang="en-US" altLang="en-US" dirty="0"/>
              <a:t>Teams develop a Response Plan</a:t>
            </a:r>
          </a:p>
          <a:p>
            <a:pPr marL="857250" lvl="1" indent="-457200">
              <a:buFont typeface="+mj-lt"/>
              <a:buAutoNum type="arabicPeriod"/>
            </a:pPr>
            <a:r>
              <a:rPr lang="en-US" altLang="en-US" b="0" dirty="0"/>
              <a:t>Describe your overall plan</a:t>
            </a:r>
          </a:p>
          <a:p>
            <a:pPr marL="857250" lvl="1" indent="-457200">
              <a:buFont typeface="+mj-lt"/>
              <a:buAutoNum type="arabicPeriod"/>
            </a:pPr>
            <a:r>
              <a:rPr lang="en-US" altLang="en-US" b="0" dirty="0"/>
              <a:t>Select appropriate response actions</a:t>
            </a:r>
          </a:p>
          <a:p>
            <a:pPr marL="857250" lvl="1" indent="-457200">
              <a:buFont typeface="+mj-lt"/>
              <a:buAutoNum type="arabicPeriod"/>
            </a:pPr>
            <a:r>
              <a:rPr lang="en-US" altLang="en-US" b="0" dirty="0"/>
              <a:t>Describe your desired end state</a:t>
            </a:r>
          </a:p>
          <a:p>
            <a:pPr marL="857250" lvl="1" indent="-457200">
              <a:buFont typeface="+mj-lt"/>
              <a:buAutoNum type="arabicPeriod"/>
            </a:pPr>
            <a:r>
              <a:rPr lang="en-US" altLang="en-US" b="0" dirty="0"/>
              <a:t>Select and rank the primary objectives of your Response Plan</a:t>
            </a:r>
          </a:p>
          <a:p>
            <a:endParaRPr lang="en-US" altLang="en-US" sz="1800" dirty="0"/>
          </a:p>
          <a:p>
            <a:pPr lvl="1"/>
            <a:endParaRPr lang="en-US" alt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623272" y="118006"/>
            <a:ext cx="7897455" cy="6621987"/>
          </a:xfrm>
          <a:prstGeom prst="rect">
            <a:avLst/>
          </a:prstGeom>
          <a:solidFill>
            <a:schemeClr val="bg1"/>
          </a:solidFill>
        </p:spPr>
      </p:pic>
    </p:spTree>
    <p:extLst>
      <p:ext uri="{BB962C8B-B14F-4D97-AF65-F5344CB8AC3E}">
        <p14:creationId xmlns:p14="http://schemas.microsoft.com/office/powerpoint/2010/main" val="137450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623272" y="118006"/>
            <a:ext cx="7897455" cy="6621987"/>
          </a:xfrm>
          <a:prstGeom prst="rect">
            <a:avLst/>
          </a:prstGeom>
          <a:solidFill>
            <a:schemeClr val="bg1"/>
          </a:solidFill>
        </p:spPr>
      </p:pic>
      <p:sp>
        <p:nvSpPr>
          <p:cNvPr id="11" name="Rectangle 10">
            <a:extLst>
              <a:ext uri="{FF2B5EF4-FFF2-40B4-BE49-F238E27FC236}">
                <a16:creationId xmlns:a16="http://schemas.microsoft.com/office/drawing/2014/main" id="{36302220-0CE5-4F70-9109-B8A3A4EBB9D1}"/>
              </a:ext>
            </a:extLst>
          </p:cNvPr>
          <p:cNvSpPr/>
          <p:nvPr/>
        </p:nvSpPr>
        <p:spPr>
          <a:xfrm>
            <a:off x="618017" y="914400"/>
            <a:ext cx="72771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0000"/>
                </a:solidFill>
              </a:rPr>
              <a:t>Focused on defending Our State and conducting diplomacy to bide time while we collect intelligence; meanwhile, conducted cyber attacks on critical infrastructure and partially generated nuclear forces</a:t>
            </a:r>
          </a:p>
        </p:txBody>
      </p:sp>
    </p:spTree>
    <p:extLst>
      <p:ext uri="{BB962C8B-B14F-4D97-AF65-F5344CB8AC3E}">
        <p14:creationId xmlns:p14="http://schemas.microsoft.com/office/powerpoint/2010/main" val="4115771360"/>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38529</TotalTime>
  <Words>1301</Words>
  <Application>Microsoft Macintosh PowerPoint</Application>
  <PresentationFormat>On-screen Show (4:3)</PresentationFormat>
  <Paragraphs>227</Paragraphs>
  <Slides>33</Slides>
  <Notes>24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ＭＳ Ｐゴシック</vt:lpstr>
      <vt:lpstr>ＭＳ Ｐゴシック</vt:lpstr>
      <vt:lpstr>Adobe Caslon Pro</vt:lpstr>
      <vt:lpstr>Arial</vt:lpstr>
      <vt:lpstr>Calibri</vt:lpstr>
      <vt:lpstr>Century Gothic</vt:lpstr>
      <vt:lpstr>Trebuchet MS</vt:lpstr>
      <vt:lpstr>2_Custom Design</vt:lpstr>
      <vt:lpstr>International Crisis Stability  War Game</vt:lpstr>
      <vt:lpstr>Agenda</vt:lpstr>
      <vt:lpstr>Classification and Attribution</vt:lpstr>
      <vt:lpstr>What to Expect </vt:lpstr>
      <vt:lpstr>  Game Concept and Introduction  </vt:lpstr>
      <vt:lpstr>Intro to the Game</vt:lpstr>
      <vt:lpstr>How to Play the Game</vt:lpstr>
      <vt:lpstr>PowerPoint Presentation</vt:lpstr>
      <vt:lpstr>PowerPoint Presentation</vt:lpstr>
      <vt:lpstr>PowerPoint Presentation</vt:lpstr>
      <vt:lpstr>PowerPoint Presentation</vt:lpstr>
      <vt:lpstr>PowerPoint Presentation</vt:lpstr>
      <vt:lpstr>PowerPoint Presentation</vt:lpstr>
      <vt:lpstr>  Crisis Scenario Scene-Setter  </vt:lpstr>
      <vt:lpstr>Intro to Our State</vt:lpstr>
      <vt:lpstr>Geography</vt:lpstr>
      <vt:lpstr>Intro to Our State</vt:lpstr>
      <vt:lpstr>Intro to Our State</vt:lpstr>
      <vt:lpstr>Intro to Our State</vt:lpstr>
      <vt:lpstr>Intro to Other State</vt:lpstr>
      <vt:lpstr>Crisis Scenario</vt:lpstr>
      <vt:lpstr>Crisis Situation</vt:lpstr>
      <vt:lpstr>Intelligence on Other State</vt:lpstr>
      <vt:lpstr>Crisis Situation: Diplomacy</vt:lpstr>
      <vt:lpstr>Military Situation</vt:lpstr>
      <vt:lpstr>PowerPoint Presentation</vt:lpstr>
      <vt:lpstr>Agenda</vt:lpstr>
      <vt:lpstr>PowerPoint Presentation</vt:lpstr>
      <vt:lpstr>Scenario 2 Updates</vt:lpstr>
      <vt:lpstr>Crisis Situation Update</vt:lpstr>
      <vt:lpstr>Crisis Situation Update</vt:lpstr>
      <vt:lpstr>Military Situation</vt:lpstr>
      <vt:lpstr>PowerPoint Presentation</vt:lpstr>
    </vt:vector>
  </TitlesOfParts>
  <Company>Naval War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kerri.cole</dc:creator>
  <cp:lastModifiedBy>Jackie Grace Schneider</cp:lastModifiedBy>
  <cp:revision>287</cp:revision>
  <cp:lastPrinted>2020-11-19T00:50:29Z</cp:lastPrinted>
  <dcterms:created xsi:type="dcterms:W3CDTF">2009-07-07T13:28:33Z</dcterms:created>
  <dcterms:modified xsi:type="dcterms:W3CDTF">2022-04-15T17:34:25Z</dcterms:modified>
</cp:coreProperties>
</file>